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2"/>
  </p:normalViewPr>
  <p:slideViewPr>
    <p:cSldViewPr snapToGrid="0">
      <p:cViewPr varScale="1">
        <p:scale>
          <a:sx n="114" d="100"/>
          <a:sy n="114" d="100"/>
        </p:scale>
        <p:origin x="4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11" name="Titelteks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Titeltekst</a:t>
            </a:r>
          </a:p>
        </p:txBody>
      </p:sp>
      <p:sp>
        <p:nvSpPr>
          <p:cNvPr id="12" name="Hoofdtekst - niveau één…"/>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0" name="Titeltekst"/>
          <p:cNvSpPr txBox="1">
            <a:spLocks noGrp="1"/>
          </p:cNvSpPr>
          <p:nvPr>
            <p:ph type="title"/>
          </p:nvPr>
        </p:nvSpPr>
        <p:spPr>
          <a:prstGeom prst="rect">
            <a:avLst/>
          </a:prstGeom>
        </p:spPr>
        <p:txBody>
          <a:bodyPr/>
          <a:lstStyle/>
          <a:p>
            <a:r>
              <a:t>Titeltekst</a:t>
            </a:r>
          </a:p>
        </p:txBody>
      </p:sp>
      <p:sp>
        <p:nvSpPr>
          <p:cNvPr id="21"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29" name="Titeltekst"/>
          <p:cNvSpPr txBox="1">
            <a:spLocks noGrp="1"/>
          </p:cNvSpPr>
          <p:nvPr>
            <p:ph type="title"/>
          </p:nvPr>
        </p:nvSpPr>
        <p:spPr>
          <a:xfrm>
            <a:off x="831850" y="1709738"/>
            <a:ext cx="10515600" cy="2852737"/>
          </a:xfrm>
          <a:prstGeom prst="rect">
            <a:avLst/>
          </a:prstGeom>
        </p:spPr>
        <p:txBody>
          <a:bodyPr anchor="b"/>
          <a:lstStyle>
            <a:lvl1pPr>
              <a:defRPr sz="6000"/>
            </a:lvl1pPr>
          </a:lstStyle>
          <a:p>
            <a:r>
              <a:t>Titeltekst</a:t>
            </a:r>
          </a:p>
        </p:txBody>
      </p:sp>
      <p:sp>
        <p:nvSpPr>
          <p:cNvPr id="30" name="Hoofdtekst - niveau één…"/>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38" name="Titeltekst"/>
          <p:cNvSpPr txBox="1">
            <a:spLocks noGrp="1"/>
          </p:cNvSpPr>
          <p:nvPr>
            <p:ph type="title"/>
          </p:nvPr>
        </p:nvSpPr>
        <p:spPr>
          <a:prstGeom prst="rect">
            <a:avLst/>
          </a:prstGeom>
        </p:spPr>
        <p:txBody>
          <a:bodyPr/>
          <a:lstStyle/>
          <a:p>
            <a:r>
              <a:t>Titeltekst</a:t>
            </a:r>
          </a:p>
        </p:txBody>
      </p:sp>
      <p:sp>
        <p:nvSpPr>
          <p:cNvPr id="39" name="Hoofdtekst - niveau één…"/>
          <p:cNvSpPr txBox="1">
            <a:spLocks noGrp="1"/>
          </p:cNvSpPr>
          <p:nvPr>
            <p:ph type="body" sz="half" idx="1"/>
          </p:nvPr>
        </p:nvSpPr>
        <p:spPr>
          <a:xfrm>
            <a:off x="838200" y="1825625"/>
            <a:ext cx="5181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47" name="Titeltekst"/>
          <p:cNvSpPr txBox="1">
            <a:spLocks noGrp="1"/>
          </p:cNvSpPr>
          <p:nvPr>
            <p:ph type="title"/>
          </p:nvPr>
        </p:nvSpPr>
        <p:spPr>
          <a:xfrm>
            <a:off x="839787" y="365125"/>
            <a:ext cx="10515601" cy="1325563"/>
          </a:xfrm>
          <a:prstGeom prst="rect">
            <a:avLst/>
          </a:prstGeom>
        </p:spPr>
        <p:txBody>
          <a:bodyPr/>
          <a:lstStyle/>
          <a:p>
            <a:r>
              <a:t>Titeltekst</a:t>
            </a:r>
          </a:p>
        </p:txBody>
      </p:sp>
      <p:sp>
        <p:nvSpPr>
          <p:cNvPr id="48" name="Hoofdtekst - niveau één…"/>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9" name="Tijdelijke aanduiding voor tekst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57" name="Titeltekst"/>
          <p:cNvSpPr txBox="1">
            <a:spLocks noGrp="1"/>
          </p:cNvSpPr>
          <p:nvPr>
            <p:ph type="title"/>
          </p:nvPr>
        </p:nvSpPr>
        <p:spPr>
          <a:prstGeom prst="rect">
            <a:avLst/>
          </a:prstGeom>
        </p:spPr>
        <p:txBody>
          <a:bodyPr/>
          <a:lstStyle/>
          <a:p>
            <a:r>
              <a:t>Titeltekst</a:t>
            </a:r>
          </a:p>
        </p:txBody>
      </p:sp>
      <p:sp>
        <p:nvSpPr>
          <p:cNvPr id="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6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72" name="Titeltekst"/>
          <p:cNvSpPr txBox="1">
            <a:spLocks noGrp="1"/>
          </p:cNvSpPr>
          <p:nvPr>
            <p:ph type="title"/>
          </p:nvPr>
        </p:nvSpPr>
        <p:spPr>
          <a:xfrm>
            <a:off x="839787" y="457200"/>
            <a:ext cx="3932239" cy="1600200"/>
          </a:xfrm>
          <a:prstGeom prst="rect">
            <a:avLst/>
          </a:prstGeom>
        </p:spPr>
        <p:txBody>
          <a:bodyPr anchor="b"/>
          <a:lstStyle>
            <a:lvl1pPr>
              <a:defRPr sz="3200"/>
            </a:lvl1pPr>
          </a:lstStyle>
          <a:p>
            <a:r>
              <a:t>Titeltekst</a:t>
            </a:r>
          </a:p>
        </p:txBody>
      </p:sp>
      <p:sp>
        <p:nvSpPr>
          <p:cNvPr id="73" name="Hoofdtekst - niveau één…"/>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4" name="Tijdelijke aanduiding voor tekst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82" name="Titeltekst"/>
          <p:cNvSpPr txBox="1">
            <a:spLocks noGrp="1"/>
          </p:cNvSpPr>
          <p:nvPr>
            <p:ph type="title"/>
          </p:nvPr>
        </p:nvSpPr>
        <p:spPr>
          <a:xfrm>
            <a:off x="839787" y="457200"/>
            <a:ext cx="3932239" cy="1600200"/>
          </a:xfrm>
          <a:prstGeom prst="rect">
            <a:avLst/>
          </a:prstGeom>
        </p:spPr>
        <p:txBody>
          <a:bodyPr anchor="b"/>
          <a:lstStyle>
            <a:lvl1pPr>
              <a:defRPr sz="3200"/>
            </a:lvl1pPr>
          </a:lstStyle>
          <a:p>
            <a:r>
              <a:t>Titeltekst</a:t>
            </a:r>
          </a:p>
        </p:txBody>
      </p:sp>
      <p:sp>
        <p:nvSpPr>
          <p:cNvPr id="83" name="Tijdelijke aanduiding voor afbeelding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Hoofdtekst - niveau één…"/>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Titeltekst</a:t>
            </a:r>
          </a:p>
        </p:txBody>
      </p:sp>
      <p:sp>
        <p:nvSpPr>
          <p:cNvPr id="3" name="Hoofdtekst - niveau één…"/>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www.rotarymentalegezondheid.nl/" TargetMode="External"/><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https://www.google.com/search?client=safari&amp;rls=en&amp;q=rotary+mentale+gezondheid&amp;ie=UTF-8&amp;oe=UTF-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inetree.nl"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Rotary portret serie.png" descr="Rotary portret serie.png"/>
          <p:cNvPicPr>
            <a:picLocks noChangeAspect="1"/>
          </p:cNvPicPr>
          <p:nvPr/>
        </p:nvPicPr>
        <p:blipFill>
          <a:blip r:embed="rId2">
            <a:alphaModFix amt="30386"/>
          </a:blip>
          <a:srcRect b="4900"/>
          <a:stretch>
            <a:fillRect/>
          </a:stretch>
        </p:blipFill>
        <p:spPr>
          <a:xfrm>
            <a:off x="-50800" y="2129857"/>
            <a:ext cx="12293600" cy="4731314"/>
          </a:xfrm>
          <a:prstGeom prst="rect">
            <a:avLst/>
          </a:prstGeom>
          <a:ln w="12700">
            <a:miter lim="400000"/>
          </a:ln>
        </p:spPr>
      </p:pic>
      <p:sp>
        <p:nvSpPr>
          <p:cNvPr id="95" name="Titel 1"/>
          <p:cNvSpPr txBox="1">
            <a:spLocks noGrp="1"/>
          </p:cNvSpPr>
          <p:nvPr>
            <p:ph type="ctrTitle"/>
          </p:nvPr>
        </p:nvSpPr>
        <p:spPr>
          <a:xfrm>
            <a:off x="1206500" y="3784601"/>
            <a:ext cx="5638800" cy="2483981"/>
          </a:xfrm>
          <a:prstGeom prst="rect">
            <a:avLst/>
          </a:prstGeom>
        </p:spPr>
        <p:txBody>
          <a:bodyPr anchor="ctr"/>
          <a:lstStyle/>
          <a:p>
            <a:pPr algn="l">
              <a:defRPr sz="4000">
                <a:solidFill>
                  <a:srgbClr val="204185"/>
                </a:solidFill>
                <a:latin typeface="Open Sans"/>
                <a:ea typeface="Open Sans"/>
                <a:cs typeface="Open Sans"/>
                <a:sym typeface="Open Sans"/>
              </a:defRPr>
            </a:pPr>
            <a:r>
              <a:t>Rotaryclub </a:t>
            </a:r>
            <a:br/>
            <a:r>
              <a:t>Datum</a:t>
            </a:r>
            <a:br/>
            <a:endParaRPr/>
          </a:p>
        </p:txBody>
      </p:sp>
      <p:pic>
        <p:nvPicPr>
          <p:cNvPr id="96" name="Afbeelding 3" descr="Afbeelding 3"/>
          <p:cNvPicPr>
            <a:picLocks noChangeAspect="1"/>
          </p:cNvPicPr>
          <p:nvPr/>
        </p:nvPicPr>
        <p:blipFill>
          <a:blip r:embed="rId3"/>
          <a:srcRect r="3093" b="17300"/>
          <a:stretch>
            <a:fillRect/>
          </a:stretch>
        </p:blipFill>
        <p:spPr>
          <a:xfrm>
            <a:off x="678393" y="279400"/>
            <a:ext cx="10489010" cy="2439194"/>
          </a:xfrm>
          <a:custGeom>
            <a:avLst/>
            <a:gdLst/>
            <a:ahLst/>
            <a:cxnLst>
              <a:cxn ang="0">
                <a:pos x="wd2" y="hd2"/>
              </a:cxn>
              <a:cxn ang="5400000">
                <a:pos x="wd2" y="hd2"/>
              </a:cxn>
              <a:cxn ang="10800000">
                <a:pos x="wd2" y="hd2"/>
              </a:cxn>
              <a:cxn ang="16200000">
                <a:pos x="wd2" y="hd2"/>
              </a:cxn>
            </a:cxnLst>
            <a:rect l="0" t="0" r="r" b="b"/>
            <a:pathLst>
              <a:path w="21600" h="21600" extrusionOk="0">
                <a:moveTo>
                  <a:pt x="197" y="0"/>
                </a:moveTo>
                <a:cubicBezTo>
                  <a:pt x="88" y="0"/>
                  <a:pt x="0" y="291"/>
                  <a:pt x="0" y="650"/>
                </a:cubicBezTo>
                <a:lnTo>
                  <a:pt x="0" y="20950"/>
                </a:lnTo>
                <a:cubicBezTo>
                  <a:pt x="0" y="21309"/>
                  <a:pt x="88" y="21600"/>
                  <a:pt x="197" y="21600"/>
                </a:cubicBezTo>
                <a:lnTo>
                  <a:pt x="21403" y="21600"/>
                </a:lnTo>
                <a:cubicBezTo>
                  <a:pt x="21512" y="21600"/>
                  <a:pt x="21600" y="21309"/>
                  <a:pt x="21600" y="20950"/>
                </a:cubicBezTo>
                <a:lnTo>
                  <a:pt x="21600" y="650"/>
                </a:lnTo>
                <a:cubicBezTo>
                  <a:pt x="21600" y="291"/>
                  <a:pt x="21512" y="0"/>
                  <a:pt x="21403" y="0"/>
                </a:cubicBezTo>
                <a:lnTo>
                  <a:pt x="197" y="0"/>
                </a:lnTo>
                <a:close/>
              </a:path>
            </a:pathLst>
          </a:cu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el 1"/>
          <p:cNvSpPr txBox="1">
            <a:spLocks noGrp="1"/>
          </p:cNvSpPr>
          <p:nvPr>
            <p:ph type="title"/>
          </p:nvPr>
        </p:nvSpPr>
        <p:spPr>
          <a:xfrm>
            <a:off x="698500" y="381000"/>
            <a:ext cx="5458839" cy="1325563"/>
          </a:xfrm>
          <a:prstGeom prst="rect">
            <a:avLst/>
          </a:prstGeom>
        </p:spPr>
        <p:txBody>
          <a:bodyPr/>
          <a:lstStyle>
            <a:lvl1pPr>
              <a:defRPr b="1">
                <a:solidFill>
                  <a:srgbClr val="204185"/>
                </a:solidFill>
                <a:latin typeface="Open Sans"/>
                <a:ea typeface="Open Sans"/>
                <a:cs typeface="Open Sans"/>
                <a:sym typeface="Open Sans"/>
              </a:defRPr>
            </a:lvl1pPr>
          </a:lstStyle>
          <a:p>
            <a:r>
              <a:t>Doelen</a:t>
            </a:r>
          </a:p>
        </p:txBody>
      </p:sp>
      <p:pic>
        <p:nvPicPr>
          <p:cNvPr id="143" name="Rotary mg achtergrond blauw.png" descr="Rotary mg achtergrond blauw.png"/>
          <p:cNvPicPr>
            <a:picLocks noChangeAspect="1"/>
          </p:cNvPicPr>
          <p:nvPr/>
        </p:nvPicPr>
        <p:blipFill>
          <a:blip r:embed="rId2"/>
          <a:srcRect l="39644" b="4618"/>
          <a:stretch>
            <a:fillRect/>
          </a:stretch>
        </p:blipFill>
        <p:spPr>
          <a:xfrm>
            <a:off x="189570" y="-261951"/>
            <a:ext cx="7105679" cy="7232176"/>
          </a:xfrm>
          <a:prstGeom prst="rect">
            <a:avLst/>
          </a:prstGeom>
          <a:ln w="12700">
            <a:miter lim="400000"/>
          </a:ln>
        </p:spPr>
      </p:pic>
      <p:pic>
        <p:nvPicPr>
          <p:cNvPr id="144" name="Afbeelding 3" descr="Afbeelding 3"/>
          <p:cNvPicPr>
            <a:picLocks noChangeAspect="1"/>
          </p:cNvPicPr>
          <p:nvPr/>
        </p:nvPicPr>
        <p:blipFill>
          <a:blip r:embed="rId3"/>
          <a:srcRect r="4" b="6"/>
          <a:stretch>
            <a:fillRect/>
          </a:stretch>
        </p:blipFill>
        <p:spPr>
          <a:xfrm>
            <a:off x="6845300" y="279400"/>
            <a:ext cx="4777185" cy="1301750"/>
          </a:xfrm>
          <a:custGeom>
            <a:avLst/>
            <a:gdLst/>
            <a:ahLst/>
            <a:cxnLst>
              <a:cxn ang="0">
                <a:pos x="wd2" y="hd2"/>
              </a:cxn>
              <a:cxn ang="5400000">
                <a:pos x="wd2" y="hd2"/>
              </a:cxn>
              <a:cxn ang="10800000">
                <a:pos x="wd2" y="hd2"/>
              </a:cxn>
              <a:cxn ang="16200000">
                <a:pos x="wd2" y="hd2"/>
              </a:cxn>
            </a:cxnLst>
            <a:rect l="0" t="0" r="r" b="b"/>
            <a:pathLst>
              <a:path w="21600" h="21600" extrusionOk="0">
                <a:moveTo>
                  <a:pt x="650" y="0"/>
                </a:moveTo>
                <a:cubicBezTo>
                  <a:pt x="291" y="0"/>
                  <a:pt x="0" y="249"/>
                  <a:pt x="0" y="553"/>
                </a:cubicBezTo>
                <a:lnTo>
                  <a:pt x="0" y="21053"/>
                </a:lnTo>
                <a:cubicBezTo>
                  <a:pt x="0" y="21357"/>
                  <a:pt x="291" y="21600"/>
                  <a:pt x="650" y="21600"/>
                </a:cubicBezTo>
                <a:lnTo>
                  <a:pt x="20950" y="21600"/>
                </a:lnTo>
                <a:cubicBezTo>
                  <a:pt x="21309" y="21600"/>
                  <a:pt x="21600" y="21357"/>
                  <a:pt x="21600" y="21053"/>
                </a:cubicBezTo>
                <a:lnTo>
                  <a:pt x="21600" y="553"/>
                </a:lnTo>
                <a:cubicBezTo>
                  <a:pt x="21600" y="249"/>
                  <a:pt x="21309" y="0"/>
                  <a:pt x="20950" y="0"/>
                </a:cubicBezTo>
                <a:lnTo>
                  <a:pt x="650" y="0"/>
                </a:lnTo>
                <a:close/>
              </a:path>
            </a:pathLst>
          </a:custGeom>
          <a:ln w="12700">
            <a:miter lim="400000"/>
          </a:ln>
        </p:spPr>
      </p:pic>
      <p:sp>
        <p:nvSpPr>
          <p:cNvPr id="145" name="Tijdelijke aanduiding voor inhoud 2"/>
          <p:cNvSpPr txBox="1">
            <a:spLocks noGrp="1"/>
          </p:cNvSpPr>
          <p:nvPr>
            <p:ph type="body" sz="half" idx="1"/>
          </p:nvPr>
        </p:nvSpPr>
        <p:spPr>
          <a:xfrm>
            <a:off x="698500" y="1968500"/>
            <a:ext cx="5458839" cy="4192521"/>
          </a:xfrm>
          <a:prstGeom prst="rect">
            <a:avLst/>
          </a:prstGeom>
        </p:spPr>
        <p:txBody>
          <a:bodyPr/>
          <a:lstStyle/>
          <a:p>
            <a:pPr>
              <a:lnSpc>
                <a:spcPct val="120000"/>
              </a:lnSpc>
              <a:defRPr sz="2400">
                <a:solidFill>
                  <a:srgbClr val="204185"/>
                </a:solidFill>
                <a:latin typeface="Open Sans"/>
                <a:ea typeface="Open Sans"/>
                <a:cs typeface="Open Sans"/>
                <a:sym typeface="Open Sans"/>
              </a:defRPr>
            </a:pPr>
            <a:r>
              <a:rPr dirty="0" err="1"/>
              <a:t>Bewustzijn</a:t>
            </a:r>
            <a:r>
              <a:rPr dirty="0"/>
              <a:t> </a:t>
            </a:r>
            <a:r>
              <a:rPr dirty="0" err="1"/>
              <a:t>creëren</a:t>
            </a:r>
            <a:endParaRPr dirty="0"/>
          </a:p>
          <a:p>
            <a:pPr>
              <a:lnSpc>
                <a:spcPct val="120000"/>
              </a:lnSpc>
              <a:defRPr sz="2400">
                <a:solidFill>
                  <a:srgbClr val="204185"/>
                </a:solidFill>
                <a:latin typeface="Open Sans"/>
                <a:ea typeface="Open Sans"/>
                <a:cs typeface="Open Sans"/>
                <a:sym typeface="Open Sans"/>
              </a:defRPr>
            </a:pPr>
            <a:r>
              <a:rPr dirty="0" err="1"/>
              <a:t>Taboe</a:t>
            </a:r>
            <a:r>
              <a:rPr dirty="0"/>
              <a:t> </a:t>
            </a:r>
            <a:r>
              <a:rPr dirty="0" err="1"/>
              <a:t>doorbreken</a:t>
            </a:r>
            <a:r>
              <a:rPr dirty="0"/>
              <a:t> </a:t>
            </a:r>
            <a:endParaRPr lang="nl-NL" dirty="0"/>
          </a:p>
          <a:p>
            <a:pPr>
              <a:lnSpc>
                <a:spcPct val="120000"/>
              </a:lnSpc>
              <a:defRPr sz="2400">
                <a:solidFill>
                  <a:srgbClr val="204185"/>
                </a:solidFill>
                <a:latin typeface="Open Sans"/>
                <a:ea typeface="Open Sans"/>
                <a:cs typeface="Open Sans"/>
                <a:sym typeface="Open Sans"/>
              </a:defRPr>
            </a:pPr>
            <a:r>
              <a:rPr dirty="0"/>
              <a:t> </a:t>
            </a:r>
            <a:r>
              <a:rPr lang="nl-NL" dirty="0"/>
              <a:t>G</a:t>
            </a:r>
            <a:r>
              <a:rPr dirty="0" err="1"/>
              <a:t>esprek</a:t>
            </a:r>
            <a:r>
              <a:rPr dirty="0"/>
              <a:t> op gang </a:t>
            </a:r>
            <a:r>
              <a:rPr dirty="0" err="1"/>
              <a:t>brengen</a:t>
            </a:r>
            <a:endParaRPr lang="nl-NL" dirty="0"/>
          </a:p>
          <a:p>
            <a:pPr>
              <a:lnSpc>
                <a:spcPct val="120000"/>
              </a:lnSpc>
              <a:defRPr sz="2400">
                <a:solidFill>
                  <a:srgbClr val="204185"/>
                </a:solidFill>
                <a:latin typeface="Open Sans"/>
                <a:ea typeface="Open Sans"/>
                <a:cs typeface="Open Sans"/>
                <a:sym typeface="Open Sans"/>
              </a:defRPr>
            </a:pPr>
            <a:r>
              <a:rPr dirty="0" err="1"/>
              <a:t>Verwijzingsnetwerk</a:t>
            </a:r>
            <a:endParaRPr dirty="0"/>
          </a:p>
        </p:txBody>
      </p:sp>
      <p:pic>
        <p:nvPicPr>
          <p:cNvPr id="146" name="Rotary portret serie 3.png" descr="Rotary portret serie 3.png"/>
          <p:cNvPicPr>
            <a:picLocks noChangeAspect="1"/>
          </p:cNvPicPr>
          <p:nvPr/>
        </p:nvPicPr>
        <p:blipFill>
          <a:blip r:embed="rId4"/>
          <a:stretch>
            <a:fillRect/>
          </a:stretch>
        </p:blipFill>
        <p:spPr>
          <a:xfrm flipH="1">
            <a:off x="7215728" y="1120575"/>
            <a:ext cx="5114384" cy="5888370"/>
          </a:xfrm>
          <a:prstGeom prst="rect">
            <a:avLst/>
          </a:prstGeom>
          <a:ln w="12700">
            <a:miter lim="400000"/>
          </a:ln>
        </p:spPr>
      </p:pic>
      <p:sp>
        <p:nvSpPr>
          <p:cNvPr id="2" name="Tekstvak 1">
            <a:extLst>
              <a:ext uri="{FF2B5EF4-FFF2-40B4-BE49-F238E27FC236}">
                <a16:creationId xmlns:a16="http://schemas.microsoft.com/office/drawing/2014/main" id="{EF1040D0-D4DC-D18E-CCAE-28142AEDB75C}"/>
              </a:ext>
            </a:extLst>
          </p:cNvPr>
          <p:cNvSpPr txBox="1"/>
          <p:nvPr/>
        </p:nvSpPr>
        <p:spPr>
          <a:xfrm>
            <a:off x="858645" y="930275"/>
            <a:ext cx="3289609"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4400" b="1" i="0" u="none" strike="noStrike" cap="none" spc="0" normalizeH="0" baseline="0" dirty="0">
                <a:ln>
                  <a:noFill/>
                </a:ln>
                <a:solidFill>
                  <a:schemeClr val="accent1"/>
                </a:solidFill>
                <a:effectLst/>
                <a:uFillTx/>
                <a:latin typeface="Open Sans" panose="020B0606030504020204" pitchFamily="34" charset="0"/>
                <a:ea typeface="Open Sans" panose="020B0606030504020204" pitchFamily="34" charset="0"/>
                <a:cs typeface="Open Sans" panose="020B0606030504020204" pitchFamily="34" charset="0"/>
                <a:sym typeface="Aptos"/>
              </a:rPr>
              <a:t>Doelen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4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45">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Rotary mg achtergrond blauw.png" descr="Rotary mg achtergrond blauw.png"/>
          <p:cNvPicPr>
            <a:picLocks noChangeAspect="1"/>
          </p:cNvPicPr>
          <p:nvPr/>
        </p:nvPicPr>
        <p:blipFill>
          <a:blip r:embed="rId2"/>
          <a:srcRect l="5037" b="18720"/>
          <a:stretch>
            <a:fillRect/>
          </a:stretch>
        </p:blipFill>
        <p:spPr>
          <a:xfrm>
            <a:off x="3563" y="481888"/>
            <a:ext cx="11577799" cy="6382235"/>
          </a:xfrm>
          <a:prstGeom prst="rect">
            <a:avLst/>
          </a:prstGeom>
          <a:ln w="12700">
            <a:miter lim="400000"/>
          </a:ln>
        </p:spPr>
      </p:pic>
      <p:sp>
        <p:nvSpPr>
          <p:cNvPr id="149" name="Titel 1"/>
          <p:cNvSpPr txBox="1">
            <a:spLocks noGrp="1"/>
          </p:cNvSpPr>
          <p:nvPr>
            <p:ph type="title"/>
          </p:nvPr>
        </p:nvSpPr>
        <p:spPr>
          <a:xfrm>
            <a:off x="698500" y="381000"/>
            <a:ext cx="10515600" cy="1786417"/>
          </a:xfrm>
          <a:prstGeom prst="rect">
            <a:avLst/>
          </a:prstGeom>
        </p:spPr>
        <p:txBody>
          <a:bodyPr/>
          <a:lstStyle/>
          <a:p>
            <a:pPr defTabSz="740663">
              <a:defRPr sz="3564" b="1">
                <a:solidFill>
                  <a:srgbClr val="204185"/>
                </a:solidFill>
                <a:latin typeface="Open Sans"/>
                <a:ea typeface="Open Sans"/>
                <a:cs typeface="Open Sans"/>
                <a:sym typeface="Open Sans"/>
              </a:defRPr>
            </a:pPr>
            <a:endParaRPr/>
          </a:p>
          <a:p>
            <a:pPr defTabSz="740663">
              <a:defRPr sz="3564" b="1">
                <a:solidFill>
                  <a:srgbClr val="204185"/>
                </a:solidFill>
                <a:latin typeface="Open Sans"/>
                <a:ea typeface="Open Sans"/>
                <a:cs typeface="Open Sans"/>
                <a:sym typeface="Open Sans"/>
              </a:defRPr>
            </a:pPr>
            <a:r>
              <a:t>Taboe doorbreken en </a:t>
            </a:r>
          </a:p>
          <a:p>
            <a:pPr defTabSz="740663">
              <a:defRPr sz="3564" b="1">
                <a:solidFill>
                  <a:srgbClr val="204185"/>
                </a:solidFill>
                <a:latin typeface="Open Sans"/>
                <a:ea typeface="Open Sans"/>
                <a:cs typeface="Open Sans"/>
                <a:sym typeface="Open Sans"/>
              </a:defRPr>
            </a:pPr>
            <a:r>
              <a:t>gesprek op gang brengen</a:t>
            </a:r>
          </a:p>
        </p:txBody>
      </p:sp>
      <p:pic>
        <p:nvPicPr>
          <p:cNvPr id="150" name="Afbeelding 3" descr="Afbeelding 3"/>
          <p:cNvPicPr>
            <a:picLocks noChangeAspect="1"/>
          </p:cNvPicPr>
          <p:nvPr/>
        </p:nvPicPr>
        <p:blipFill>
          <a:blip r:embed="rId3"/>
          <a:srcRect b="4"/>
          <a:stretch>
            <a:fillRect/>
          </a:stretch>
        </p:blipFill>
        <p:spPr>
          <a:xfrm>
            <a:off x="6845300" y="279400"/>
            <a:ext cx="4866803" cy="1388666"/>
          </a:xfrm>
          <a:custGeom>
            <a:avLst/>
            <a:gdLst/>
            <a:ahLst/>
            <a:cxnLst>
              <a:cxn ang="0">
                <a:pos x="wd2" y="hd2"/>
              </a:cxn>
              <a:cxn ang="5400000">
                <a:pos x="wd2" y="hd2"/>
              </a:cxn>
              <a:cxn ang="10800000">
                <a:pos x="wd2" y="hd2"/>
              </a:cxn>
              <a:cxn ang="16200000">
                <a:pos x="wd2" y="hd2"/>
              </a:cxn>
            </a:cxnLst>
            <a:rect l="0" t="0" r="r" b="b"/>
            <a:pathLst>
              <a:path w="21600" h="21600" extrusionOk="0">
                <a:moveTo>
                  <a:pt x="181" y="0"/>
                </a:moveTo>
                <a:cubicBezTo>
                  <a:pt x="81" y="0"/>
                  <a:pt x="0" y="289"/>
                  <a:pt x="0" y="648"/>
                </a:cubicBezTo>
                <a:lnTo>
                  <a:pt x="0" y="20952"/>
                </a:lnTo>
                <a:cubicBezTo>
                  <a:pt x="0" y="21311"/>
                  <a:pt x="81" y="21600"/>
                  <a:pt x="181" y="21600"/>
                </a:cubicBezTo>
                <a:lnTo>
                  <a:pt x="21419" y="21600"/>
                </a:lnTo>
                <a:cubicBezTo>
                  <a:pt x="21519" y="21600"/>
                  <a:pt x="21600" y="21311"/>
                  <a:pt x="21600" y="20952"/>
                </a:cubicBezTo>
                <a:lnTo>
                  <a:pt x="21600" y="648"/>
                </a:lnTo>
                <a:cubicBezTo>
                  <a:pt x="21600" y="289"/>
                  <a:pt x="21519" y="0"/>
                  <a:pt x="21419" y="0"/>
                </a:cubicBezTo>
                <a:lnTo>
                  <a:pt x="181" y="0"/>
                </a:lnTo>
                <a:close/>
              </a:path>
            </a:pathLst>
          </a:custGeom>
          <a:ln w="12700">
            <a:miter lim="400000"/>
          </a:ln>
        </p:spPr>
      </p:pic>
      <p:pic>
        <p:nvPicPr>
          <p:cNvPr id="151" name="Picture 2" descr="Picture 2"/>
          <p:cNvPicPr>
            <a:picLocks noChangeAspect="1"/>
          </p:cNvPicPr>
          <p:nvPr/>
        </p:nvPicPr>
        <p:blipFill>
          <a:blip r:embed="rId4"/>
          <a:stretch>
            <a:fillRect/>
          </a:stretch>
        </p:blipFill>
        <p:spPr>
          <a:xfrm>
            <a:off x="568593" y="2362762"/>
            <a:ext cx="7380963" cy="4151792"/>
          </a:xfrm>
          <a:prstGeom prst="rect">
            <a:avLst/>
          </a:prstGeom>
          <a:ln w="12700">
            <a:miter lim="400000"/>
          </a:ln>
        </p:spPr>
      </p:pic>
      <p:sp>
        <p:nvSpPr>
          <p:cNvPr id="152" name="Tekstvak 7"/>
          <p:cNvSpPr txBox="1"/>
          <p:nvPr/>
        </p:nvSpPr>
        <p:spPr>
          <a:xfrm>
            <a:off x="8300719" y="2713334"/>
            <a:ext cx="3439161" cy="3528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20000"/>
              </a:lnSpc>
              <a:defRPr sz="2400">
                <a:solidFill>
                  <a:srgbClr val="204185"/>
                </a:solidFill>
                <a:latin typeface="Open Sans"/>
                <a:ea typeface="Open Sans"/>
                <a:cs typeface="Open Sans"/>
                <a:sym typeface="Open Sans"/>
              </a:defRPr>
            </a:pPr>
            <a:r>
              <a:t>"Praten, praten, praten. Dat helpt écht." </a:t>
            </a:r>
          </a:p>
          <a:p>
            <a:pPr>
              <a:lnSpc>
                <a:spcPct val="120000"/>
              </a:lnSpc>
              <a:defRPr sz="2400">
                <a:solidFill>
                  <a:srgbClr val="204185"/>
                </a:solidFill>
                <a:latin typeface="Open Sans"/>
                <a:ea typeface="Open Sans"/>
                <a:cs typeface="Open Sans"/>
                <a:sym typeface="Open Sans"/>
              </a:defRPr>
            </a:pPr>
            <a:r>
              <a:t>Met deze woorden richtte koningin Máxima zich in een open brief tot Nederlandse jongeren.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Rotary mg achtergrond blauw.png" descr="Rotary mg achtergrond blauw.png"/>
          <p:cNvPicPr>
            <a:picLocks noChangeAspect="1"/>
          </p:cNvPicPr>
          <p:nvPr/>
        </p:nvPicPr>
        <p:blipFill>
          <a:blip r:embed="rId2"/>
          <a:srcRect l="39202" b="10607"/>
          <a:stretch>
            <a:fillRect/>
          </a:stretch>
        </p:blipFill>
        <p:spPr>
          <a:xfrm>
            <a:off x="-20957" y="45435"/>
            <a:ext cx="7242011" cy="6857868"/>
          </a:xfrm>
          <a:prstGeom prst="rect">
            <a:avLst/>
          </a:prstGeom>
          <a:ln w="12700">
            <a:miter lim="400000"/>
          </a:ln>
        </p:spPr>
      </p:pic>
      <p:sp>
        <p:nvSpPr>
          <p:cNvPr id="155" name="Titel 1"/>
          <p:cNvSpPr txBox="1">
            <a:spLocks noGrp="1"/>
          </p:cNvSpPr>
          <p:nvPr>
            <p:ph type="title"/>
          </p:nvPr>
        </p:nvSpPr>
        <p:spPr>
          <a:xfrm>
            <a:off x="698500" y="381000"/>
            <a:ext cx="10563529" cy="1892204"/>
          </a:xfrm>
          <a:prstGeom prst="rect">
            <a:avLst/>
          </a:prstGeom>
        </p:spPr>
        <p:txBody>
          <a:bodyPr/>
          <a:lstStyle/>
          <a:p>
            <a:pPr>
              <a:defRPr b="1">
                <a:solidFill>
                  <a:srgbClr val="204185"/>
                </a:solidFill>
                <a:latin typeface="Open Sans"/>
                <a:ea typeface="Open Sans"/>
                <a:cs typeface="Open Sans"/>
                <a:sym typeface="Open Sans"/>
              </a:defRPr>
            </a:pPr>
            <a:r>
              <a:rPr dirty="0" err="1"/>
              <a:t>Enkele</a:t>
            </a:r>
            <a:r>
              <a:rPr dirty="0"/>
              <a:t> tips om </a:t>
            </a:r>
            <a:r>
              <a:rPr dirty="0" err="1"/>
              <a:t>te</a:t>
            </a:r>
            <a:r>
              <a:rPr dirty="0"/>
              <a:t> </a:t>
            </a:r>
          </a:p>
          <a:p>
            <a:pPr>
              <a:defRPr b="1">
                <a:solidFill>
                  <a:srgbClr val="204185"/>
                </a:solidFill>
                <a:latin typeface="Open Sans"/>
                <a:ea typeface="Open Sans"/>
                <a:cs typeface="Open Sans"/>
                <a:sym typeface="Open Sans"/>
              </a:defRPr>
            </a:pPr>
            <a:r>
              <a:rPr dirty="0" err="1"/>
              <a:t>luisteren</a:t>
            </a:r>
            <a:endParaRPr dirty="0"/>
          </a:p>
        </p:txBody>
      </p:sp>
      <p:pic>
        <p:nvPicPr>
          <p:cNvPr id="156" name="Afbeelding 3" descr="Afbeelding 3"/>
          <p:cNvPicPr>
            <a:picLocks noChangeAspect="1"/>
          </p:cNvPicPr>
          <p:nvPr/>
        </p:nvPicPr>
        <p:blipFill>
          <a:blip r:embed="rId3"/>
          <a:srcRect r="4" b="6"/>
          <a:stretch>
            <a:fillRect/>
          </a:stretch>
        </p:blipFill>
        <p:spPr>
          <a:xfrm>
            <a:off x="6845300" y="432921"/>
            <a:ext cx="4777185" cy="1301751"/>
          </a:xfrm>
          <a:custGeom>
            <a:avLst/>
            <a:gdLst/>
            <a:ahLst/>
            <a:cxnLst>
              <a:cxn ang="0">
                <a:pos x="wd2" y="hd2"/>
              </a:cxn>
              <a:cxn ang="5400000">
                <a:pos x="wd2" y="hd2"/>
              </a:cxn>
              <a:cxn ang="10800000">
                <a:pos x="wd2" y="hd2"/>
              </a:cxn>
              <a:cxn ang="16200000">
                <a:pos x="wd2" y="hd2"/>
              </a:cxn>
            </a:cxnLst>
            <a:rect l="0" t="0" r="r" b="b"/>
            <a:pathLst>
              <a:path w="21600" h="21600" extrusionOk="0">
                <a:moveTo>
                  <a:pt x="650" y="0"/>
                </a:moveTo>
                <a:cubicBezTo>
                  <a:pt x="291" y="0"/>
                  <a:pt x="0" y="249"/>
                  <a:pt x="0" y="553"/>
                </a:cubicBezTo>
                <a:lnTo>
                  <a:pt x="0" y="21053"/>
                </a:lnTo>
                <a:cubicBezTo>
                  <a:pt x="0" y="21357"/>
                  <a:pt x="291" y="21600"/>
                  <a:pt x="650" y="21600"/>
                </a:cubicBezTo>
                <a:lnTo>
                  <a:pt x="20950" y="21600"/>
                </a:lnTo>
                <a:cubicBezTo>
                  <a:pt x="21309" y="21600"/>
                  <a:pt x="21600" y="21357"/>
                  <a:pt x="21600" y="21053"/>
                </a:cubicBezTo>
                <a:lnTo>
                  <a:pt x="21600" y="553"/>
                </a:lnTo>
                <a:cubicBezTo>
                  <a:pt x="21600" y="249"/>
                  <a:pt x="21309" y="0"/>
                  <a:pt x="20950" y="0"/>
                </a:cubicBezTo>
                <a:lnTo>
                  <a:pt x="650" y="0"/>
                </a:lnTo>
                <a:close/>
              </a:path>
            </a:pathLst>
          </a:custGeom>
          <a:ln w="12700">
            <a:miter lim="400000"/>
          </a:ln>
        </p:spPr>
      </p:pic>
      <p:sp>
        <p:nvSpPr>
          <p:cNvPr id="157" name="Tijdelijke aanduiding voor inhoud 2"/>
          <p:cNvSpPr txBox="1">
            <a:spLocks noGrp="1"/>
          </p:cNvSpPr>
          <p:nvPr>
            <p:ph type="body" sz="half" idx="1"/>
          </p:nvPr>
        </p:nvSpPr>
        <p:spPr>
          <a:xfrm>
            <a:off x="698500" y="2222500"/>
            <a:ext cx="5458839" cy="4192521"/>
          </a:xfrm>
          <a:prstGeom prst="rect">
            <a:avLst/>
          </a:prstGeom>
        </p:spPr>
        <p:txBody>
          <a:bodyPr/>
          <a:lstStyle/>
          <a:p>
            <a:pPr>
              <a:lnSpc>
                <a:spcPct val="120000"/>
              </a:lnSpc>
              <a:defRPr sz="2400">
                <a:solidFill>
                  <a:srgbClr val="204185"/>
                </a:solidFill>
                <a:latin typeface="Open Sans"/>
                <a:ea typeface="Open Sans"/>
                <a:cs typeface="Open Sans"/>
                <a:sym typeface="Open Sans"/>
              </a:defRPr>
            </a:pPr>
            <a:r>
              <a:t>Echt luisteren</a:t>
            </a:r>
          </a:p>
          <a:p>
            <a:pPr>
              <a:lnSpc>
                <a:spcPct val="120000"/>
              </a:lnSpc>
              <a:defRPr sz="2400">
                <a:solidFill>
                  <a:srgbClr val="204185"/>
                </a:solidFill>
                <a:latin typeface="Open Sans"/>
                <a:ea typeface="Open Sans"/>
                <a:cs typeface="Open Sans"/>
                <a:sym typeface="Open Sans"/>
              </a:defRPr>
            </a:pPr>
            <a:r>
              <a:t>Open vragen</a:t>
            </a:r>
          </a:p>
          <a:p>
            <a:pPr>
              <a:lnSpc>
                <a:spcPct val="120000"/>
              </a:lnSpc>
              <a:defRPr sz="2400">
                <a:solidFill>
                  <a:srgbClr val="204185"/>
                </a:solidFill>
                <a:latin typeface="Open Sans"/>
                <a:ea typeface="Open Sans"/>
                <a:cs typeface="Open Sans"/>
                <a:sym typeface="Open Sans"/>
              </a:defRPr>
            </a:pPr>
            <a:r>
              <a:t>Veilige sfeer en doorvragen</a:t>
            </a:r>
          </a:p>
          <a:p>
            <a:pPr>
              <a:lnSpc>
                <a:spcPct val="120000"/>
              </a:lnSpc>
              <a:defRPr sz="2400">
                <a:solidFill>
                  <a:srgbClr val="204185"/>
                </a:solidFill>
                <a:latin typeface="Open Sans"/>
                <a:ea typeface="Open Sans"/>
                <a:cs typeface="Open Sans"/>
                <a:sym typeface="Open Sans"/>
              </a:defRPr>
            </a:pPr>
            <a:r>
              <a:t>Laat Oma thuis</a:t>
            </a:r>
          </a:p>
          <a:p>
            <a:pPr>
              <a:lnSpc>
                <a:spcPct val="120000"/>
              </a:lnSpc>
              <a:defRPr sz="2400">
                <a:solidFill>
                  <a:srgbClr val="204185"/>
                </a:solidFill>
                <a:latin typeface="Open Sans"/>
                <a:ea typeface="Open Sans"/>
                <a:cs typeface="Open Sans"/>
                <a:sym typeface="Open Sans"/>
              </a:defRPr>
            </a:pPr>
            <a:r>
              <a:t>Vraag wat iemand nodig heeft</a:t>
            </a:r>
          </a:p>
        </p:txBody>
      </p:sp>
      <p:pic>
        <p:nvPicPr>
          <p:cNvPr id="158" name="Rotary oor.png" descr="Rotary oor.png"/>
          <p:cNvPicPr>
            <a:picLocks noChangeAspect="1"/>
          </p:cNvPicPr>
          <p:nvPr/>
        </p:nvPicPr>
        <p:blipFill>
          <a:blip r:embed="rId4"/>
          <a:srcRect/>
          <a:stretch>
            <a:fillRect/>
          </a:stretch>
        </p:blipFill>
        <p:spPr>
          <a:xfrm>
            <a:off x="5643768" y="1821243"/>
            <a:ext cx="5458837" cy="4773088"/>
          </a:xfrm>
          <a:prstGeom prst="rect">
            <a:avLst/>
          </a:prstGeom>
          <a:ln w="12700">
            <a:miter lim="400000"/>
          </a:ln>
        </p:spPr>
      </p:pic>
      <p:sp>
        <p:nvSpPr>
          <p:cNvPr id="159" name="Soms is een…"/>
          <p:cNvSpPr txBox="1"/>
          <p:nvPr/>
        </p:nvSpPr>
        <p:spPr>
          <a:xfrm>
            <a:off x="8708314" y="2514792"/>
            <a:ext cx="1954074" cy="2606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400" b="1">
                <a:solidFill>
                  <a:srgbClr val="FFFFFF"/>
                </a:solidFill>
                <a:latin typeface="Open Sans"/>
                <a:ea typeface="Open Sans"/>
                <a:cs typeface="Open Sans"/>
                <a:sym typeface="Open Sans"/>
              </a:defRPr>
            </a:pPr>
            <a:r>
              <a:t>Soms is een </a:t>
            </a:r>
          </a:p>
          <a:p>
            <a:pPr>
              <a:defRPr sz="2400" b="1">
                <a:solidFill>
                  <a:srgbClr val="FFFFFF"/>
                </a:solidFill>
                <a:latin typeface="Open Sans"/>
                <a:ea typeface="Open Sans"/>
                <a:cs typeface="Open Sans"/>
                <a:sym typeface="Open Sans"/>
              </a:defRPr>
            </a:pPr>
            <a:r>
              <a:t>luisterend </a:t>
            </a:r>
          </a:p>
          <a:p>
            <a:pPr>
              <a:defRPr sz="2400" b="1">
                <a:solidFill>
                  <a:srgbClr val="FFFFFF"/>
                </a:solidFill>
                <a:latin typeface="Open Sans"/>
                <a:ea typeface="Open Sans"/>
                <a:cs typeface="Open Sans"/>
                <a:sym typeface="Open Sans"/>
              </a:defRPr>
            </a:pPr>
            <a:r>
              <a:t>oor het</a:t>
            </a:r>
          </a:p>
          <a:p>
            <a:pPr>
              <a:defRPr sz="2400" b="1">
                <a:solidFill>
                  <a:srgbClr val="FFFFFF"/>
                </a:solidFill>
                <a:latin typeface="Open Sans"/>
                <a:ea typeface="Open Sans"/>
                <a:cs typeface="Open Sans"/>
                <a:sym typeface="Open Sans"/>
              </a:defRPr>
            </a:pPr>
            <a:r>
              <a:t>enige dat je </a:t>
            </a:r>
          </a:p>
          <a:p>
            <a:pPr>
              <a:defRPr sz="2400" b="1">
                <a:solidFill>
                  <a:srgbClr val="FFFFFF"/>
                </a:solidFill>
                <a:latin typeface="Open Sans"/>
                <a:ea typeface="Open Sans"/>
                <a:cs typeface="Open Sans"/>
                <a:sym typeface="Open Sans"/>
              </a:defRPr>
            </a:pPr>
            <a:r>
              <a:t>hart nodig </a:t>
            </a:r>
          </a:p>
          <a:p>
            <a:pPr>
              <a:defRPr sz="2400" b="1">
                <a:solidFill>
                  <a:srgbClr val="FFFFFF"/>
                </a:solidFill>
                <a:latin typeface="Open Sans"/>
                <a:ea typeface="Open Sans"/>
                <a:cs typeface="Open Sans"/>
                <a:sym typeface="Open Sans"/>
              </a:defRPr>
            </a:pPr>
            <a:r>
              <a:t>heeft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5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57">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el 1"/>
          <p:cNvSpPr txBox="1">
            <a:spLocks noGrp="1"/>
          </p:cNvSpPr>
          <p:nvPr>
            <p:ph type="title"/>
          </p:nvPr>
        </p:nvSpPr>
        <p:spPr>
          <a:xfrm>
            <a:off x="698500" y="381000"/>
            <a:ext cx="10969488" cy="1325563"/>
          </a:xfrm>
          <a:prstGeom prst="rect">
            <a:avLst/>
          </a:prstGeom>
        </p:spPr>
        <p:txBody>
          <a:bodyPr/>
          <a:lstStyle>
            <a:lvl1pPr>
              <a:defRPr b="1">
                <a:solidFill>
                  <a:srgbClr val="204185"/>
                </a:solidFill>
                <a:latin typeface="Open Sans"/>
                <a:ea typeface="Open Sans"/>
                <a:cs typeface="Open Sans"/>
                <a:sym typeface="Open Sans"/>
              </a:defRPr>
            </a:lvl1pPr>
          </a:lstStyle>
          <a:p>
            <a:r>
              <a:t>Praktische tips</a:t>
            </a:r>
          </a:p>
        </p:txBody>
      </p:sp>
      <p:pic>
        <p:nvPicPr>
          <p:cNvPr id="162" name="Afbeelding 3" descr="Afbeelding 3"/>
          <p:cNvPicPr>
            <a:picLocks noChangeAspect="1"/>
          </p:cNvPicPr>
          <p:nvPr/>
        </p:nvPicPr>
        <p:blipFill>
          <a:blip r:embed="rId2"/>
          <a:srcRect r="4" b="6"/>
          <a:stretch>
            <a:fillRect/>
          </a:stretch>
        </p:blipFill>
        <p:spPr>
          <a:xfrm>
            <a:off x="6845300" y="431800"/>
            <a:ext cx="4777185" cy="1301750"/>
          </a:xfrm>
          <a:custGeom>
            <a:avLst/>
            <a:gdLst/>
            <a:ahLst/>
            <a:cxnLst>
              <a:cxn ang="0">
                <a:pos x="wd2" y="hd2"/>
              </a:cxn>
              <a:cxn ang="5400000">
                <a:pos x="wd2" y="hd2"/>
              </a:cxn>
              <a:cxn ang="10800000">
                <a:pos x="wd2" y="hd2"/>
              </a:cxn>
              <a:cxn ang="16200000">
                <a:pos x="wd2" y="hd2"/>
              </a:cxn>
            </a:cxnLst>
            <a:rect l="0" t="0" r="r" b="b"/>
            <a:pathLst>
              <a:path w="21600" h="21600" extrusionOk="0">
                <a:moveTo>
                  <a:pt x="650" y="0"/>
                </a:moveTo>
                <a:cubicBezTo>
                  <a:pt x="291" y="0"/>
                  <a:pt x="0" y="249"/>
                  <a:pt x="0" y="553"/>
                </a:cubicBezTo>
                <a:lnTo>
                  <a:pt x="0" y="21053"/>
                </a:lnTo>
                <a:cubicBezTo>
                  <a:pt x="0" y="21357"/>
                  <a:pt x="291" y="21600"/>
                  <a:pt x="650" y="21600"/>
                </a:cubicBezTo>
                <a:lnTo>
                  <a:pt x="20950" y="21600"/>
                </a:lnTo>
                <a:cubicBezTo>
                  <a:pt x="21309" y="21600"/>
                  <a:pt x="21600" y="21357"/>
                  <a:pt x="21600" y="21053"/>
                </a:cubicBezTo>
                <a:lnTo>
                  <a:pt x="21600" y="553"/>
                </a:lnTo>
                <a:cubicBezTo>
                  <a:pt x="21600" y="249"/>
                  <a:pt x="21309" y="0"/>
                  <a:pt x="20950" y="0"/>
                </a:cubicBezTo>
                <a:lnTo>
                  <a:pt x="650" y="0"/>
                </a:lnTo>
                <a:close/>
              </a:path>
            </a:pathLst>
          </a:custGeom>
          <a:ln w="12700">
            <a:miter lim="400000"/>
          </a:ln>
        </p:spPr>
      </p:pic>
      <p:pic>
        <p:nvPicPr>
          <p:cNvPr id="163" name="Picture 2" descr="Picture 2"/>
          <p:cNvPicPr>
            <a:picLocks noChangeAspect="1"/>
          </p:cNvPicPr>
          <p:nvPr/>
        </p:nvPicPr>
        <p:blipFill>
          <a:blip r:embed="rId3"/>
          <a:stretch>
            <a:fillRect/>
          </a:stretch>
        </p:blipFill>
        <p:spPr>
          <a:xfrm>
            <a:off x="5520840" y="2364358"/>
            <a:ext cx="5671147" cy="2539321"/>
          </a:xfrm>
          <a:prstGeom prst="rect">
            <a:avLst/>
          </a:prstGeom>
          <a:ln w="12700">
            <a:miter lim="400000"/>
          </a:ln>
        </p:spPr>
      </p:pic>
      <p:pic>
        <p:nvPicPr>
          <p:cNvPr id="164" name="Rotary bloemetjes.png" descr="Rotary bloemetjes.png"/>
          <p:cNvPicPr>
            <a:picLocks noChangeAspect="1"/>
          </p:cNvPicPr>
          <p:nvPr/>
        </p:nvPicPr>
        <p:blipFill>
          <a:blip r:embed="rId4">
            <a:alphaModFix amt="29932"/>
          </a:blip>
          <a:srcRect l="54274" b="25002"/>
          <a:stretch>
            <a:fillRect/>
          </a:stretch>
        </p:blipFill>
        <p:spPr>
          <a:xfrm>
            <a:off x="-23728" y="842580"/>
            <a:ext cx="7278559" cy="6026392"/>
          </a:xfrm>
          <a:prstGeom prst="rect">
            <a:avLst/>
          </a:prstGeom>
          <a:ln w="12700">
            <a:miter lim="400000"/>
          </a:ln>
        </p:spPr>
      </p:pic>
      <p:sp>
        <p:nvSpPr>
          <p:cNvPr id="165" name="Tijdelijke aanduiding voor inhoud 2"/>
          <p:cNvSpPr txBox="1">
            <a:spLocks noGrp="1"/>
          </p:cNvSpPr>
          <p:nvPr>
            <p:ph type="body" sz="half" idx="1"/>
          </p:nvPr>
        </p:nvSpPr>
        <p:spPr>
          <a:xfrm>
            <a:off x="698500" y="1805055"/>
            <a:ext cx="5439990" cy="3830613"/>
          </a:xfrm>
          <a:prstGeom prst="rect">
            <a:avLst/>
          </a:prstGeom>
        </p:spPr>
        <p:txBody>
          <a:bodyPr/>
          <a:lstStyle/>
          <a:p>
            <a:pPr marL="0" indent="0">
              <a:lnSpc>
                <a:spcPct val="120000"/>
              </a:lnSpc>
              <a:buSzTx/>
              <a:buNone/>
              <a:defRPr sz="2400">
                <a:solidFill>
                  <a:srgbClr val="204185"/>
                </a:solidFill>
                <a:latin typeface="Open Sans"/>
                <a:ea typeface="Open Sans"/>
                <a:cs typeface="Open Sans"/>
                <a:sym typeface="Open Sans"/>
              </a:defRPr>
            </a:pPr>
            <a:r>
              <a:t>De Club:</a:t>
            </a:r>
          </a:p>
          <a:p>
            <a:pPr marL="0" indent="0">
              <a:lnSpc>
                <a:spcPct val="120000"/>
              </a:lnSpc>
              <a:buSzTx/>
              <a:buNone/>
              <a:defRPr sz="2400">
                <a:solidFill>
                  <a:srgbClr val="204185"/>
                </a:solidFill>
                <a:latin typeface="Open Sans"/>
                <a:ea typeface="Open Sans"/>
                <a:cs typeface="Open Sans"/>
                <a:sym typeface="Open Sans"/>
              </a:defRPr>
            </a:pPr>
            <a:endParaRPr/>
          </a:p>
          <a:p>
            <a:pPr>
              <a:lnSpc>
                <a:spcPct val="120000"/>
              </a:lnSpc>
              <a:defRPr sz="2400">
                <a:solidFill>
                  <a:srgbClr val="204185"/>
                </a:solidFill>
                <a:latin typeface="Open Sans"/>
                <a:ea typeface="Open Sans"/>
                <a:cs typeface="Open Sans"/>
                <a:sym typeface="Open Sans"/>
              </a:defRPr>
            </a:pPr>
            <a:r>
              <a:t>Delen lief en leed</a:t>
            </a:r>
          </a:p>
          <a:p>
            <a:pPr>
              <a:lnSpc>
                <a:spcPct val="120000"/>
              </a:lnSpc>
              <a:defRPr sz="2400">
                <a:solidFill>
                  <a:srgbClr val="204185"/>
                </a:solidFill>
                <a:latin typeface="Open Sans"/>
                <a:ea typeface="Open Sans"/>
                <a:cs typeface="Open Sans"/>
                <a:sym typeface="Open Sans"/>
              </a:defRPr>
            </a:pPr>
            <a:r>
              <a:t>Wie signaleert en volgt ?</a:t>
            </a:r>
          </a:p>
          <a:p>
            <a:pPr>
              <a:lnSpc>
                <a:spcPct val="120000"/>
              </a:lnSpc>
              <a:defRPr sz="2400">
                <a:solidFill>
                  <a:srgbClr val="204185"/>
                </a:solidFill>
                <a:latin typeface="Open Sans"/>
                <a:ea typeface="Open Sans"/>
                <a:cs typeface="Open Sans"/>
                <a:sym typeface="Open Sans"/>
              </a:defRPr>
            </a:pPr>
            <a:r>
              <a:t>Buddy </a:t>
            </a:r>
          </a:p>
          <a:p>
            <a:pPr>
              <a:lnSpc>
                <a:spcPct val="120000"/>
              </a:lnSpc>
              <a:defRPr sz="2400">
                <a:solidFill>
                  <a:srgbClr val="204185"/>
                </a:solidFill>
                <a:latin typeface="Open Sans"/>
                <a:ea typeface="Open Sans"/>
                <a:cs typeface="Open Sans"/>
                <a:sym typeface="Open Sans"/>
              </a:defRPr>
            </a:pPr>
            <a:r>
              <a:t>Wat past in deze club?</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6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6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1030"/>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68" name="Rotary mg achtergrond blauw.png" descr="Rotary mg achtergrond blauw.png"/>
          <p:cNvPicPr>
            <a:picLocks noChangeAspect="1"/>
          </p:cNvPicPr>
          <p:nvPr/>
        </p:nvPicPr>
        <p:blipFill>
          <a:blip r:embed="rId2"/>
          <a:srcRect l="21222" r="3245" b="34432"/>
          <a:stretch>
            <a:fillRect/>
          </a:stretch>
        </p:blipFill>
        <p:spPr>
          <a:xfrm>
            <a:off x="401" y="80439"/>
            <a:ext cx="12191198" cy="6815820"/>
          </a:xfrm>
          <a:prstGeom prst="rect">
            <a:avLst/>
          </a:prstGeom>
          <a:ln w="12700">
            <a:miter lim="400000"/>
          </a:ln>
        </p:spPr>
      </p:pic>
      <p:sp>
        <p:nvSpPr>
          <p:cNvPr id="169" name="Titel 1"/>
          <p:cNvSpPr txBox="1">
            <a:spLocks noGrp="1"/>
          </p:cNvSpPr>
          <p:nvPr>
            <p:ph type="title"/>
          </p:nvPr>
        </p:nvSpPr>
        <p:spPr>
          <a:xfrm>
            <a:off x="698500" y="381000"/>
            <a:ext cx="5397238" cy="1325563"/>
          </a:xfrm>
          <a:prstGeom prst="rect">
            <a:avLst/>
          </a:prstGeom>
        </p:spPr>
        <p:txBody>
          <a:bodyPr/>
          <a:lstStyle>
            <a:lvl1pPr>
              <a:defRPr b="1">
                <a:solidFill>
                  <a:srgbClr val="204185"/>
                </a:solidFill>
                <a:latin typeface="Open Sans"/>
                <a:ea typeface="Open Sans"/>
                <a:cs typeface="Open Sans"/>
                <a:sym typeface="Open Sans"/>
              </a:defRPr>
            </a:lvl1pPr>
          </a:lstStyle>
          <a:p>
            <a:r>
              <a:t>Praktische tips</a:t>
            </a:r>
          </a:p>
        </p:txBody>
      </p:sp>
      <p:pic>
        <p:nvPicPr>
          <p:cNvPr id="170" name="Afbeelding 3" descr="Afbeelding 3"/>
          <p:cNvPicPr>
            <a:picLocks noChangeAspect="1"/>
          </p:cNvPicPr>
          <p:nvPr/>
        </p:nvPicPr>
        <p:blipFill>
          <a:blip r:embed="rId3"/>
          <a:srcRect/>
          <a:stretch>
            <a:fillRect/>
          </a:stretch>
        </p:blipFill>
        <p:spPr>
          <a:xfrm>
            <a:off x="6845300" y="279399"/>
            <a:ext cx="4555700" cy="1241426"/>
          </a:xfrm>
          <a:custGeom>
            <a:avLst/>
            <a:gdLst/>
            <a:ahLst/>
            <a:cxnLst>
              <a:cxn ang="0">
                <a:pos x="wd2" y="hd2"/>
              </a:cxn>
              <a:cxn ang="5400000">
                <a:pos x="wd2" y="hd2"/>
              </a:cxn>
              <a:cxn ang="10800000">
                <a:pos x="wd2" y="hd2"/>
              </a:cxn>
              <a:cxn ang="16200000">
                <a:pos x="wd2" y="hd2"/>
              </a:cxn>
            </a:cxnLst>
            <a:rect l="0" t="0" r="r" b="b"/>
            <a:pathLst>
              <a:path w="21600" h="21600" extrusionOk="0">
                <a:moveTo>
                  <a:pt x="390" y="0"/>
                </a:moveTo>
                <a:cubicBezTo>
                  <a:pt x="174" y="0"/>
                  <a:pt x="0" y="290"/>
                  <a:pt x="0" y="649"/>
                </a:cubicBezTo>
                <a:lnTo>
                  <a:pt x="0" y="20951"/>
                </a:lnTo>
                <a:cubicBezTo>
                  <a:pt x="0" y="21310"/>
                  <a:pt x="174" y="21600"/>
                  <a:pt x="390" y="21600"/>
                </a:cubicBezTo>
                <a:lnTo>
                  <a:pt x="21210" y="21600"/>
                </a:lnTo>
                <a:cubicBezTo>
                  <a:pt x="21426" y="21600"/>
                  <a:pt x="21600" y="21310"/>
                  <a:pt x="21600" y="20951"/>
                </a:cubicBezTo>
                <a:lnTo>
                  <a:pt x="21600" y="649"/>
                </a:lnTo>
                <a:cubicBezTo>
                  <a:pt x="21600" y="290"/>
                  <a:pt x="21426" y="0"/>
                  <a:pt x="21210" y="0"/>
                </a:cubicBezTo>
                <a:lnTo>
                  <a:pt x="390" y="0"/>
                </a:lnTo>
                <a:close/>
              </a:path>
            </a:pathLst>
          </a:custGeom>
          <a:ln w="12700">
            <a:miter lim="400000"/>
          </a:ln>
        </p:spPr>
      </p:pic>
      <p:sp>
        <p:nvSpPr>
          <p:cNvPr id="171" name="Tijdelijke aanduiding voor inhoud 2"/>
          <p:cNvSpPr txBox="1">
            <a:spLocks noGrp="1"/>
          </p:cNvSpPr>
          <p:nvPr>
            <p:ph type="body" sz="half" idx="1"/>
          </p:nvPr>
        </p:nvSpPr>
        <p:spPr>
          <a:xfrm>
            <a:off x="698500" y="1803400"/>
            <a:ext cx="5397238" cy="4351338"/>
          </a:xfrm>
          <a:prstGeom prst="rect">
            <a:avLst/>
          </a:prstGeom>
        </p:spPr>
        <p:txBody>
          <a:bodyPr/>
          <a:lstStyle/>
          <a:p>
            <a:pPr marL="0" indent="0">
              <a:lnSpc>
                <a:spcPct val="120000"/>
              </a:lnSpc>
              <a:buSzTx/>
              <a:buNone/>
              <a:defRPr sz="2400">
                <a:solidFill>
                  <a:srgbClr val="204185"/>
                </a:solidFill>
                <a:latin typeface="Open Sans"/>
                <a:ea typeface="Open Sans"/>
                <a:cs typeface="Open Sans"/>
                <a:sym typeface="Open Sans"/>
              </a:defRPr>
            </a:pPr>
            <a:r>
              <a:t>Ondersteuning clublid</a:t>
            </a:r>
          </a:p>
          <a:p>
            <a:pPr marL="0" indent="0">
              <a:lnSpc>
                <a:spcPct val="120000"/>
              </a:lnSpc>
              <a:buSzTx/>
              <a:buNone/>
              <a:defRPr sz="2400">
                <a:solidFill>
                  <a:srgbClr val="204185"/>
                </a:solidFill>
                <a:latin typeface="Open Sans"/>
                <a:ea typeface="Open Sans"/>
                <a:cs typeface="Open Sans"/>
                <a:sym typeface="Open Sans"/>
              </a:defRPr>
            </a:pPr>
            <a:endParaRPr/>
          </a:p>
          <a:p>
            <a:pPr>
              <a:lnSpc>
                <a:spcPct val="120000"/>
              </a:lnSpc>
              <a:defRPr sz="2400">
                <a:solidFill>
                  <a:srgbClr val="204185"/>
                </a:solidFill>
                <a:latin typeface="Open Sans"/>
                <a:ea typeface="Open Sans"/>
                <a:cs typeface="Open Sans"/>
                <a:sym typeface="Open Sans"/>
              </a:defRPr>
            </a:pPr>
            <a:r>
              <a:t>Er zijn</a:t>
            </a:r>
          </a:p>
          <a:p>
            <a:pPr>
              <a:lnSpc>
                <a:spcPct val="120000"/>
              </a:lnSpc>
              <a:defRPr sz="2400">
                <a:solidFill>
                  <a:srgbClr val="204185"/>
                </a:solidFill>
                <a:latin typeface="Open Sans"/>
                <a:ea typeface="Open Sans"/>
                <a:cs typeface="Open Sans"/>
                <a:sym typeface="Open Sans"/>
              </a:defRPr>
            </a:pPr>
            <a:r>
              <a:t>Luisteren</a:t>
            </a:r>
          </a:p>
          <a:p>
            <a:pPr>
              <a:lnSpc>
                <a:spcPct val="120000"/>
              </a:lnSpc>
              <a:defRPr sz="2400">
                <a:solidFill>
                  <a:srgbClr val="204185"/>
                </a:solidFill>
                <a:latin typeface="Open Sans"/>
                <a:ea typeface="Open Sans"/>
                <a:cs typeface="Open Sans"/>
                <a:sym typeface="Open Sans"/>
              </a:defRPr>
            </a:pPr>
            <a:r>
              <a:t>Vervolgafspraak</a:t>
            </a:r>
          </a:p>
          <a:p>
            <a:pPr>
              <a:lnSpc>
                <a:spcPct val="120000"/>
              </a:lnSpc>
              <a:defRPr sz="2400">
                <a:solidFill>
                  <a:srgbClr val="204185"/>
                </a:solidFill>
                <a:latin typeface="Open Sans"/>
                <a:ea typeface="Open Sans"/>
                <a:cs typeface="Open Sans"/>
                <a:sym typeface="Open Sans"/>
              </a:defRPr>
            </a:pPr>
            <a:r>
              <a:t>Wandelen</a:t>
            </a:r>
          </a:p>
          <a:p>
            <a:pPr>
              <a:lnSpc>
                <a:spcPct val="120000"/>
              </a:lnSpc>
              <a:defRPr sz="2400">
                <a:solidFill>
                  <a:srgbClr val="204185"/>
                </a:solidFill>
                <a:latin typeface="Open Sans"/>
                <a:ea typeface="Open Sans"/>
                <a:cs typeface="Open Sans"/>
                <a:sym typeface="Open Sans"/>
              </a:defRPr>
            </a:pPr>
            <a:r>
              <a:t>Je kan altijd bellen</a:t>
            </a:r>
          </a:p>
        </p:txBody>
      </p:sp>
      <p:pic>
        <p:nvPicPr>
          <p:cNvPr id="172" name="Picture 2" descr="Picture 2"/>
          <p:cNvPicPr>
            <a:picLocks noChangeAspect="1"/>
          </p:cNvPicPr>
          <p:nvPr/>
        </p:nvPicPr>
        <p:blipFill>
          <a:blip r:embed="rId4"/>
          <a:srcRect r="3644" b="2606"/>
          <a:stretch>
            <a:fillRect/>
          </a:stretch>
        </p:blipFill>
        <p:spPr>
          <a:xfrm>
            <a:off x="5907723" y="2782355"/>
            <a:ext cx="6308726" cy="4062016"/>
          </a:xfrm>
          <a:custGeom>
            <a:avLst/>
            <a:gdLst/>
            <a:ahLst/>
            <a:cxnLst>
              <a:cxn ang="0">
                <a:pos x="wd2" y="hd2"/>
              </a:cxn>
              <a:cxn ang="5400000">
                <a:pos x="wd2" y="hd2"/>
              </a:cxn>
              <a:cxn ang="10800000">
                <a:pos x="wd2" y="hd2"/>
              </a:cxn>
              <a:cxn ang="16200000">
                <a:pos x="wd2" y="hd2"/>
              </a:cxn>
            </a:cxnLst>
            <a:rect l="0" t="0" r="r" b="b"/>
            <a:pathLst>
              <a:path w="21600" h="21600" extrusionOk="0">
                <a:moveTo>
                  <a:pt x="340" y="0"/>
                </a:moveTo>
                <a:cubicBezTo>
                  <a:pt x="152" y="0"/>
                  <a:pt x="0" y="291"/>
                  <a:pt x="0" y="650"/>
                </a:cubicBezTo>
                <a:lnTo>
                  <a:pt x="0" y="20952"/>
                </a:lnTo>
                <a:cubicBezTo>
                  <a:pt x="0" y="21311"/>
                  <a:pt x="152" y="21600"/>
                  <a:pt x="340" y="21600"/>
                </a:cubicBezTo>
                <a:lnTo>
                  <a:pt x="21259" y="21600"/>
                </a:lnTo>
                <a:cubicBezTo>
                  <a:pt x="21447" y="21600"/>
                  <a:pt x="21600" y="21311"/>
                  <a:pt x="21600" y="20952"/>
                </a:cubicBezTo>
                <a:lnTo>
                  <a:pt x="21600" y="650"/>
                </a:lnTo>
                <a:cubicBezTo>
                  <a:pt x="21600" y="291"/>
                  <a:pt x="21447" y="0"/>
                  <a:pt x="21259" y="0"/>
                </a:cubicBezTo>
                <a:lnTo>
                  <a:pt x="340" y="0"/>
                </a:lnTo>
                <a:close/>
              </a:path>
            </a:pathLst>
          </a:custGeom>
          <a:ln w="12700">
            <a:miter lim="400000"/>
          </a:ln>
        </p:spPr>
      </p:pic>
      <p:pic>
        <p:nvPicPr>
          <p:cNvPr id="173" name="Rotary jongen met rugzak.png" descr="Rotary jongen met rugzak.png"/>
          <p:cNvPicPr>
            <a:picLocks noChangeAspect="1"/>
          </p:cNvPicPr>
          <p:nvPr/>
        </p:nvPicPr>
        <p:blipFill>
          <a:blip r:embed="rId5">
            <a:alphaModFix amt="30331"/>
          </a:blip>
          <a:srcRect b="12708"/>
          <a:stretch>
            <a:fillRect/>
          </a:stretch>
        </p:blipFill>
        <p:spPr>
          <a:xfrm>
            <a:off x="274979" y="1531258"/>
            <a:ext cx="4680618" cy="535204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Rotary mg achtergrond blauw.png" descr="Rotary mg achtergrond blauw.png"/>
          <p:cNvPicPr>
            <a:picLocks noChangeAspect="1"/>
          </p:cNvPicPr>
          <p:nvPr/>
        </p:nvPicPr>
        <p:blipFill>
          <a:blip r:embed="rId2"/>
          <a:srcRect l="5195" t="9750" r="2350" b="9750"/>
          <a:stretch>
            <a:fillRect/>
          </a:stretch>
        </p:blipFill>
        <p:spPr>
          <a:xfrm>
            <a:off x="13657" y="18225"/>
            <a:ext cx="12164686" cy="6821550"/>
          </a:xfrm>
          <a:prstGeom prst="rect">
            <a:avLst/>
          </a:prstGeom>
          <a:ln w="12700">
            <a:miter lim="400000"/>
          </a:ln>
        </p:spPr>
      </p:pic>
      <p:sp>
        <p:nvSpPr>
          <p:cNvPr id="176" name="Titel 5"/>
          <p:cNvSpPr txBox="1">
            <a:spLocks noGrp="1"/>
          </p:cNvSpPr>
          <p:nvPr>
            <p:ph type="title"/>
          </p:nvPr>
        </p:nvSpPr>
        <p:spPr>
          <a:xfrm>
            <a:off x="762000" y="641486"/>
            <a:ext cx="10515600" cy="1816239"/>
          </a:xfrm>
          <a:prstGeom prst="rect">
            <a:avLst/>
          </a:prstGeom>
        </p:spPr>
        <p:txBody>
          <a:bodyPr/>
          <a:lstStyle/>
          <a:p>
            <a:pPr defTabSz="740663">
              <a:defRPr sz="3564" b="1">
                <a:latin typeface="Open Sans"/>
                <a:ea typeface="Open Sans"/>
                <a:cs typeface="Open Sans"/>
                <a:sym typeface="Open Sans"/>
              </a:defRPr>
            </a:pPr>
            <a:r>
              <a:rPr u="sng">
                <a:solidFill>
                  <a:srgbClr val="467886"/>
                </a:solidFill>
                <a:uFill>
                  <a:solidFill>
                    <a:srgbClr val="467886"/>
                  </a:solidFill>
                </a:uFill>
                <a:hlinkClick r:id="rId3"/>
              </a:rPr>
              <a:t>http://www.rotarymentalegezondheid.nl</a:t>
            </a:r>
            <a:br/>
            <a:br/>
            <a:endParaRPr/>
          </a:p>
        </p:txBody>
      </p:sp>
      <p:pic>
        <p:nvPicPr>
          <p:cNvPr id="177" name="Afbeelding 2" descr="Afbeelding 2">
            <a:hlinkClick r:id="rId4"/>
          </p:cNvPr>
          <p:cNvPicPr>
            <a:picLocks noChangeAspect="1"/>
          </p:cNvPicPr>
          <p:nvPr/>
        </p:nvPicPr>
        <p:blipFill>
          <a:blip r:embed="rId5"/>
          <a:srcRect b="26484"/>
          <a:stretch>
            <a:fillRect/>
          </a:stretch>
        </p:blipFill>
        <p:spPr>
          <a:xfrm>
            <a:off x="808241" y="1933430"/>
            <a:ext cx="9817113" cy="4947718"/>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Afbeelding 1" descr="Afbeelding 1"/>
          <p:cNvPicPr>
            <a:picLocks noChangeAspect="1"/>
          </p:cNvPicPr>
          <p:nvPr/>
        </p:nvPicPr>
        <p:blipFill>
          <a:blip r:embed="rId2"/>
          <a:stretch>
            <a:fillRect/>
          </a:stretch>
        </p:blipFill>
        <p:spPr>
          <a:xfrm>
            <a:off x="77019" y="423687"/>
            <a:ext cx="6563538" cy="4266300"/>
          </a:xfrm>
          <a:prstGeom prst="rect">
            <a:avLst/>
          </a:prstGeom>
          <a:ln w="12700">
            <a:miter lim="400000"/>
          </a:ln>
        </p:spPr>
      </p:pic>
      <p:pic>
        <p:nvPicPr>
          <p:cNvPr id="180" name="Afbeelding 3" descr="Afbeelding 3"/>
          <p:cNvPicPr>
            <a:picLocks noChangeAspect="1"/>
          </p:cNvPicPr>
          <p:nvPr/>
        </p:nvPicPr>
        <p:blipFill>
          <a:blip r:embed="rId3"/>
          <a:stretch>
            <a:fillRect/>
          </a:stretch>
        </p:blipFill>
        <p:spPr>
          <a:xfrm>
            <a:off x="5269920" y="2765323"/>
            <a:ext cx="6410804" cy="3786381"/>
          </a:xfrm>
          <a:prstGeom prst="rect">
            <a:avLst/>
          </a:prstGeom>
          <a:ln w="12700">
            <a:miter lim="400000"/>
          </a:ln>
        </p:spPr>
      </p:pic>
      <p:pic>
        <p:nvPicPr>
          <p:cNvPr id="181" name="Rotary portret serie.png" descr="Rotary portret serie.png"/>
          <p:cNvPicPr>
            <a:picLocks noChangeAspect="1"/>
          </p:cNvPicPr>
          <p:nvPr/>
        </p:nvPicPr>
        <p:blipFill>
          <a:blip r:embed="rId4">
            <a:alphaModFix amt="30386"/>
          </a:blip>
          <a:srcRect b="4900"/>
          <a:stretch>
            <a:fillRect/>
          </a:stretch>
        </p:blipFill>
        <p:spPr>
          <a:xfrm>
            <a:off x="-50800" y="2129857"/>
            <a:ext cx="12293600" cy="4731314"/>
          </a:xfrm>
          <a:prstGeom prst="rect">
            <a:avLst/>
          </a:prstGeom>
          <a:ln w="12700">
            <a:miter lim="400000"/>
          </a:ln>
        </p:spPr>
      </p:pic>
      <p:pic>
        <p:nvPicPr>
          <p:cNvPr id="182" name="Afbeelding 4" descr="Afbeelding 4"/>
          <p:cNvPicPr>
            <a:picLocks noChangeAspect="1"/>
          </p:cNvPicPr>
          <p:nvPr/>
        </p:nvPicPr>
        <p:blipFill>
          <a:blip r:embed="rId5"/>
          <a:srcRect r="2"/>
          <a:stretch>
            <a:fillRect/>
          </a:stretch>
        </p:blipFill>
        <p:spPr>
          <a:xfrm>
            <a:off x="6845300" y="279400"/>
            <a:ext cx="5136357" cy="1399698"/>
          </a:xfrm>
          <a:custGeom>
            <a:avLst/>
            <a:gdLst/>
            <a:ahLst/>
            <a:cxnLst>
              <a:cxn ang="0">
                <a:pos x="wd2" y="hd2"/>
              </a:cxn>
              <a:cxn ang="5400000">
                <a:pos x="wd2" y="hd2"/>
              </a:cxn>
              <a:cxn ang="10800000">
                <a:pos x="wd2" y="hd2"/>
              </a:cxn>
              <a:cxn ang="16200000">
                <a:pos x="wd2" y="hd2"/>
              </a:cxn>
            </a:cxnLst>
            <a:rect l="0" t="0" r="r" b="b"/>
            <a:pathLst>
              <a:path w="21600" h="21600" extrusionOk="0">
                <a:moveTo>
                  <a:pt x="182" y="0"/>
                </a:moveTo>
                <a:cubicBezTo>
                  <a:pt x="82" y="0"/>
                  <a:pt x="0" y="290"/>
                  <a:pt x="0" y="649"/>
                </a:cubicBezTo>
                <a:lnTo>
                  <a:pt x="0" y="20951"/>
                </a:lnTo>
                <a:cubicBezTo>
                  <a:pt x="0" y="21310"/>
                  <a:pt x="82" y="21600"/>
                  <a:pt x="182" y="21600"/>
                </a:cubicBezTo>
                <a:lnTo>
                  <a:pt x="21420" y="21600"/>
                </a:lnTo>
                <a:cubicBezTo>
                  <a:pt x="21520" y="21600"/>
                  <a:pt x="21600" y="21310"/>
                  <a:pt x="21600" y="20951"/>
                </a:cubicBezTo>
                <a:lnTo>
                  <a:pt x="21600" y="649"/>
                </a:lnTo>
                <a:cubicBezTo>
                  <a:pt x="21600" y="290"/>
                  <a:pt x="21520" y="0"/>
                  <a:pt x="21420" y="0"/>
                </a:cubicBezTo>
                <a:lnTo>
                  <a:pt x="182" y="0"/>
                </a:lnTo>
                <a:close/>
              </a:path>
            </a:pathLst>
          </a:cu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el 1"/>
          <p:cNvSpPr txBox="1">
            <a:spLocks noGrp="1"/>
          </p:cNvSpPr>
          <p:nvPr>
            <p:ph type="title"/>
          </p:nvPr>
        </p:nvSpPr>
        <p:spPr>
          <a:xfrm>
            <a:off x="698500" y="381000"/>
            <a:ext cx="4545497" cy="1325563"/>
          </a:xfrm>
          <a:prstGeom prst="rect">
            <a:avLst/>
          </a:prstGeom>
        </p:spPr>
        <p:txBody>
          <a:bodyPr/>
          <a:lstStyle>
            <a:lvl1pPr defTabSz="813816">
              <a:defRPr sz="3916" b="1">
                <a:solidFill>
                  <a:srgbClr val="204185"/>
                </a:solidFill>
                <a:latin typeface="Open Sans"/>
                <a:ea typeface="Open Sans"/>
                <a:cs typeface="Open Sans"/>
                <a:sym typeface="Open Sans"/>
              </a:defRPr>
            </a:lvl1pPr>
          </a:lstStyle>
          <a:p>
            <a:r>
              <a:t>Aanpak in de club</a:t>
            </a:r>
          </a:p>
        </p:txBody>
      </p:sp>
      <p:pic>
        <p:nvPicPr>
          <p:cNvPr id="185" name="Rotary bloemetjes.png" descr="Rotary bloemetjes.png"/>
          <p:cNvPicPr>
            <a:picLocks noChangeAspect="1"/>
          </p:cNvPicPr>
          <p:nvPr/>
        </p:nvPicPr>
        <p:blipFill>
          <a:blip r:embed="rId2">
            <a:alphaModFix amt="30149"/>
          </a:blip>
          <a:srcRect r="37933" b="15728"/>
          <a:stretch>
            <a:fillRect/>
          </a:stretch>
        </p:blipFill>
        <p:spPr>
          <a:xfrm>
            <a:off x="4775169" y="1752973"/>
            <a:ext cx="7476032" cy="5124030"/>
          </a:xfrm>
          <a:prstGeom prst="rect">
            <a:avLst/>
          </a:prstGeom>
          <a:ln w="12700">
            <a:miter lim="400000"/>
          </a:ln>
        </p:spPr>
      </p:pic>
      <p:pic>
        <p:nvPicPr>
          <p:cNvPr id="186" name="Afbeelding 3" descr="Afbeelding 3"/>
          <p:cNvPicPr>
            <a:picLocks noChangeAspect="1"/>
          </p:cNvPicPr>
          <p:nvPr/>
        </p:nvPicPr>
        <p:blipFill>
          <a:blip r:embed="rId3"/>
          <a:srcRect r="4" b="6"/>
          <a:stretch>
            <a:fillRect/>
          </a:stretch>
        </p:blipFill>
        <p:spPr>
          <a:xfrm>
            <a:off x="6845300" y="279400"/>
            <a:ext cx="4777185" cy="1301750"/>
          </a:xfrm>
          <a:custGeom>
            <a:avLst/>
            <a:gdLst/>
            <a:ahLst/>
            <a:cxnLst>
              <a:cxn ang="0">
                <a:pos x="wd2" y="hd2"/>
              </a:cxn>
              <a:cxn ang="5400000">
                <a:pos x="wd2" y="hd2"/>
              </a:cxn>
              <a:cxn ang="10800000">
                <a:pos x="wd2" y="hd2"/>
              </a:cxn>
              <a:cxn ang="16200000">
                <a:pos x="wd2" y="hd2"/>
              </a:cxn>
            </a:cxnLst>
            <a:rect l="0" t="0" r="r" b="b"/>
            <a:pathLst>
              <a:path w="21600" h="21600" extrusionOk="0">
                <a:moveTo>
                  <a:pt x="650" y="0"/>
                </a:moveTo>
                <a:cubicBezTo>
                  <a:pt x="291" y="0"/>
                  <a:pt x="0" y="249"/>
                  <a:pt x="0" y="553"/>
                </a:cubicBezTo>
                <a:lnTo>
                  <a:pt x="0" y="21053"/>
                </a:lnTo>
                <a:cubicBezTo>
                  <a:pt x="0" y="21357"/>
                  <a:pt x="291" y="21600"/>
                  <a:pt x="650" y="21600"/>
                </a:cubicBezTo>
                <a:lnTo>
                  <a:pt x="20950" y="21600"/>
                </a:lnTo>
                <a:cubicBezTo>
                  <a:pt x="21309" y="21600"/>
                  <a:pt x="21600" y="21357"/>
                  <a:pt x="21600" y="21053"/>
                </a:cubicBezTo>
                <a:lnTo>
                  <a:pt x="21600" y="553"/>
                </a:lnTo>
                <a:cubicBezTo>
                  <a:pt x="21600" y="249"/>
                  <a:pt x="21309" y="0"/>
                  <a:pt x="20950" y="0"/>
                </a:cubicBezTo>
                <a:lnTo>
                  <a:pt x="650" y="0"/>
                </a:lnTo>
                <a:close/>
              </a:path>
            </a:pathLst>
          </a:custGeom>
          <a:ln w="12700">
            <a:miter lim="400000"/>
          </a:ln>
        </p:spPr>
      </p:pic>
      <p:sp>
        <p:nvSpPr>
          <p:cNvPr id="187" name="Tijdelijke aanduiding voor inhoud 2"/>
          <p:cNvSpPr txBox="1">
            <a:spLocks noGrp="1"/>
          </p:cNvSpPr>
          <p:nvPr>
            <p:ph type="body" idx="1"/>
          </p:nvPr>
        </p:nvSpPr>
        <p:spPr>
          <a:xfrm>
            <a:off x="698500" y="1803400"/>
            <a:ext cx="11022497" cy="4533694"/>
          </a:xfrm>
          <a:prstGeom prst="rect">
            <a:avLst/>
          </a:prstGeom>
        </p:spPr>
        <p:txBody>
          <a:bodyPr/>
          <a:lstStyle/>
          <a:p>
            <a:pPr marL="0" indent="0" defTabSz="731520">
              <a:lnSpc>
                <a:spcPct val="120000"/>
              </a:lnSpc>
              <a:spcBef>
                <a:spcPts val="800"/>
              </a:spcBef>
              <a:buSzTx/>
              <a:buNone/>
              <a:defRPr sz="1920">
                <a:solidFill>
                  <a:srgbClr val="204185"/>
                </a:solidFill>
                <a:latin typeface="Open Sans"/>
                <a:ea typeface="Open Sans"/>
                <a:cs typeface="Open Sans"/>
                <a:sym typeface="Open Sans"/>
              </a:defRPr>
            </a:pPr>
            <a:r>
              <a:t>    </a:t>
            </a:r>
            <a:r>
              <a:rPr b="1"/>
              <a:t>Lezingen b.v.</a:t>
            </a:r>
          </a:p>
          <a:p>
            <a:pPr marL="182879" indent="-182879" defTabSz="731520">
              <a:lnSpc>
                <a:spcPct val="120000"/>
              </a:lnSpc>
              <a:spcBef>
                <a:spcPts val="800"/>
              </a:spcBef>
              <a:defRPr sz="1920">
                <a:solidFill>
                  <a:srgbClr val="204185"/>
                </a:solidFill>
                <a:latin typeface="Open Sans"/>
                <a:ea typeface="Open Sans"/>
                <a:cs typeface="Open Sans"/>
                <a:sym typeface="Open Sans"/>
              </a:defRPr>
            </a:pPr>
            <a:r>
              <a:t>Mentaal gezonde leefstijl (bijv goed omgaan met je energie of De Mentale Schijf van vijf)</a:t>
            </a:r>
          </a:p>
          <a:p>
            <a:pPr marL="182879" indent="-182879" defTabSz="731520">
              <a:lnSpc>
                <a:spcPct val="120000"/>
              </a:lnSpc>
              <a:spcBef>
                <a:spcPts val="800"/>
              </a:spcBef>
              <a:defRPr sz="1920">
                <a:solidFill>
                  <a:srgbClr val="204185"/>
                </a:solidFill>
                <a:latin typeface="Open Sans"/>
                <a:ea typeface="Open Sans"/>
                <a:cs typeface="Open Sans"/>
                <a:sym typeface="Open Sans"/>
              </a:defRPr>
            </a:pPr>
            <a:r>
              <a:t>Burn-out</a:t>
            </a:r>
          </a:p>
          <a:p>
            <a:pPr marL="182879" indent="-182879" defTabSz="731520">
              <a:lnSpc>
                <a:spcPct val="120000"/>
              </a:lnSpc>
              <a:spcBef>
                <a:spcPts val="800"/>
              </a:spcBef>
              <a:defRPr sz="1920">
                <a:solidFill>
                  <a:srgbClr val="204185"/>
                </a:solidFill>
                <a:latin typeface="Open Sans"/>
                <a:ea typeface="Open Sans"/>
                <a:cs typeface="Open Sans"/>
                <a:sym typeface="Open Sans"/>
              </a:defRPr>
            </a:pPr>
            <a:r>
              <a:t>Eenzaamheid</a:t>
            </a:r>
          </a:p>
          <a:p>
            <a:pPr marL="182879" indent="-182879" defTabSz="731520">
              <a:lnSpc>
                <a:spcPct val="120000"/>
              </a:lnSpc>
              <a:spcBef>
                <a:spcPts val="800"/>
              </a:spcBef>
              <a:defRPr sz="1920">
                <a:solidFill>
                  <a:srgbClr val="204185"/>
                </a:solidFill>
                <a:latin typeface="Open Sans"/>
                <a:ea typeface="Open Sans"/>
                <a:cs typeface="Open Sans"/>
                <a:sym typeface="Open Sans"/>
              </a:defRPr>
            </a:pPr>
            <a:r>
              <a:t>Positieve psychologie</a:t>
            </a:r>
          </a:p>
          <a:p>
            <a:pPr marL="182879" indent="-182879" defTabSz="731520">
              <a:lnSpc>
                <a:spcPct val="120000"/>
              </a:lnSpc>
              <a:spcBef>
                <a:spcPts val="800"/>
              </a:spcBef>
              <a:defRPr sz="1920">
                <a:solidFill>
                  <a:srgbClr val="204185"/>
                </a:solidFill>
                <a:latin typeface="Open Sans"/>
                <a:ea typeface="Open Sans"/>
                <a:cs typeface="Open Sans"/>
                <a:sym typeface="Open Sans"/>
              </a:defRPr>
            </a:pPr>
            <a:r>
              <a:t>Lezing zelfmoordpreventie 113 Zelfmoord preventie</a:t>
            </a:r>
          </a:p>
          <a:p>
            <a:pPr marL="182879" indent="-182879" defTabSz="731520">
              <a:lnSpc>
                <a:spcPct val="120000"/>
              </a:lnSpc>
              <a:spcBef>
                <a:spcPts val="800"/>
              </a:spcBef>
              <a:defRPr sz="1920">
                <a:solidFill>
                  <a:srgbClr val="204185"/>
                </a:solidFill>
                <a:latin typeface="Open Sans"/>
                <a:ea typeface="Open Sans"/>
                <a:cs typeface="Open Sans"/>
                <a:sym typeface="Open Sans"/>
              </a:defRPr>
            </a:pPr>
            <a:r>
              <a:t>Documentaire “uit de schaduw” Hanna Verboom en discussie</a:t>
            </a:r>
          </a:p>
          <a:p>
            <a:pPr marL="182879" indent="-182879" defTabSz="731520">
              <a:lnSpc>
                <a:spcPct val="120000"/>
              </a:lnSpc>
              <a:spcBef>
                <a:spcPts val="800"/>
              </a:spcBef>
              <a:defRPr sz="1920">
                <a:solidFill>
                  <a:srgbClr val="204185"/>
                </a:solidFill>
                <a:latin typeface="Open Sans"/>
                <a:ea typeface="Open Sans"/>
                <a:cs typeface="Open Sans"/>
                <a:sym typeface="Open Sans"/>
              </a:defRPr>
            </a:pPr>
            <a:r>
              <a:t>Contacten met lokale maatschappelijke organisaties</a:t>
            </a:r>
          </a:p>
          <a:p>
            <a:pPr marL="182879" indent="-182879" defTabSz="731520">
              <a:lnSpc>
                <a:spcPct val="120000"/>
              </a:lnSpc>
              <a:spcBef>
                <a:spcPts val="800"/>
              </a:spcBef>
              <a:defRPr sz="1920">
                <a:solidFill>
                  <a:srgbClr val="204185"/>
                </a:solidFill>
                <a:latin typeface="Open Sans"/>
                <a:ea typeface="Open Sans"/>
                <a:cs typeface="Open Sans"/>
                <a:sym typeface="Open Sans"/>
              </a:defRPr>
            </a:pPr>
            <a:r>
              <a:t>Project Mentale Gezondheid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87">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87">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87">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87">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87">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iterate>
                                    <p:tmAbs val="0"/>
                                  </p:iterate>
                                  <p:childTnLst>
                                    <p:set>
                                      <p:cBhvr>
                                        <p:cTn id="25" fill="hold"/>
                                        <p:tgtEl>
                                          <p:spTgt spid="187">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iterate>
                                    <p:tmAbs val="0"/>
                                  </p:iterate>
                                  <p:childTnLst>
                                    <p:set>
                                      <p:cBhvr>
                                        <p:cTn id="29" fill="hold"/>
                                        <p:tgtEl>
                                          <p:spTgt spid="1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90" name="Titel 1"/>
          <p:cNvSpPr txBox="1">
            <a:spLocks noGrp="1"/>
          </p:cNvSpPr>
          <p:nvPr>
            <p:ph type="title"/>
          </p:nvPr>
        </p:nvSpPr>
        <p:spPr>
          <a:xfrm>
            <a:off x="698500" y="381000"/>
            <a:ext cx="5035826" cy="1325563"/>
          </a:xfrm>
          <a:prstGeom prst="rect">
            <a:avLst/>
          </a:prstGeom>
        </p:spPr>
        <p:txBody>
          <a:bodyPr/>
          <a:lstStyle>
            <a:lvl1pPr>
              <a:defRPr b="1">
                <a:solidFill>
                  <a:srgbClr val="204185"/>
                </a:solidFill>
                <a:latin typeface="Arial"/>
                <a:ea typeface="Arial"/>
                <a:cs typeface="Arial"/>
                <a:sym typeface="Arial"/>
              </a:defRPr>
            </a:lvl1pPr>
          </a:lstStyle>
          <a:p>
            <a:r>
              <a:t>Borgen in de club</a:t>
            </a:r>
          </a:p>
        </p:txBody>
      </p:sp>
      <p:pic>
        <p:nvPicPr>
          <p:cNvPr id="191" name="Rotary portret serie 9.png" descr="Rotary portret serie 9.png"/>
          <p:cNvPicPr>
            <a:picLocks noChangeAspect="1"/>
          </p:cNvPicPr>
          <p:nvPr/>
        </p:nvPicPr>
        <p:blipFill>
          <a:blip r:embed="rId2">
            <a:alphaModFix amt="29613"/>
          </a:blip>
          <a:stretch>
            <a:fillRect/>
          </a:stretch>
        </p:blipFill>
        <p:spPr>
          <a:xfrm>
            <a:off x="6473622" y="1674553"/>
            <a:ext cx="5581555" cy="5287429"/>
          </a:xfrm>
          <a:prstGeom prst="rect">
            <a:avLst/>
          </a:prstGeom>
          <a:ln w="12700">
            <a:miter lim="400000"/>
          </a:ln>
        </p:spPr>
      </p:pic>
      <p:pic>
        <p:nvPicPr>
          <p:cNvPr id="192" name="Afbeelding 3" descr="Afbeelding 3"/>
          <p:cNvPicPr>
            <a:picLocks noChangeAspect="1"/>
          </p:cNvPicPr>
          <p:nvPr/>
        </p:nvPicPr>
        <p:blipFill>
          <a:blip r:embed="rId3"/>
          <a:srcRect r="4" b="6"/>
          <a:stretch>
            <a:fillRect/>
          </a:stretch>
        </p:blipFill>
        <p:spPr>
          <a:xfrm>
            <a:off x="6845300" y="279400"/>
            <a:ext cx="4777185" cy="1301750"/>
          </a:xfrm>
          <a:custGeom>
            <a:avLst/>
            <a:gdLst/>
            <a:ahLst/>
            <a:cxnLst>
              <a:cxn ang="0">
                <a:pos x="wd2" y="hd2"/>
              </a:cxn>
              <a:cxn ang="5400000">
                <a:pos x="wd2" y="hd2"/>
              </a:cxn>
              <a:cxn ang="10800000">
                <a:pos x="wd2" y="hd2"/>
              </a:cxn>
              <a:cxn ang="16200000">
                <a:pos x="wd2" y="hd2"/>
              </a:cxn>
            </a:cxnLst>
            <a:rect l="0" t="0" r="r" b="b"/>
            <a:pathLst>
              <a:path w="21600" h="21600" extrusionOk="0">
                <a:moveTo>
                  <a:pt x="650" y="0"/>
                </a:moveTo>
                <a:cubicBezTo>
                  <a:pt x="291" y="0"/>
                  <a:pt x="0" y="249"/>
                  <a:pt x="0" y="553"/>
                </a:cubicBezTo>
                <a:lnTo>
                  <a:pt x="0" y="21053"/>
                </a:lnTo>
                <a:cubicBezTo>
                  <a:pt x="0" y="21357"/>
                  <a:pt x="291" y="21600"/>
                  <a:pt x="650" y="21600"/>
                </a:cubicBezTo>
                <a:lnTo>
                  <a:pt x="20950" y="21600"/>
                </a:lnTo>
                <a:cubicBezTo>
                  <a:pt x="21309" y="21600"/>
                  <a:pt x="21600" y="21357"/>
                  <a:pt x="21600" y="21053"/>
                </a:cubicBezTo>
                <a:lnTo>
                  <a:pt x="21600" y="553"/>
                </a:lnTo>
                <a:cubicBezTo>
                  <a:pt x="21600" y="249"/>
                  <a:pt x="21309" y="0"/>
                  <a:pt x="20950" y="0"/>
                </a:cubicBezTo>
                <a:lnTo>
                  <a:pt x="650" y="0"/>
                </a:lnTo>
                <a:close/>
              </a:path>
            </a:pathLst>
          </a:custGeom>
          <a:ln w="12700">
            <a:miter lim="400000"/>
          </a:ln>
        </p:spPr>
      </p:pic>
      <p:sp>
        <p:nvSpPr>
          <p:cNvPr id="193" name="Tijdelijke aanduiding voor inhoud 2"/>
          <p:cNvSpPr txBox="1">
            <a:spLocks noGrp="1"/>
          </p:cNvSpPr>
          <p:nvPr>
            <p:ph type="body" idx="1"/>
          </p:nvPr>
        </p:nvSpPr>
        <p:spPr>
          <a:xfrm>
            <a:off x="698500" y="1803400"/>
            <a:ext cx="10863471" cy="4192521"/>
          </a:xfrm>
          <a:prstGeom prst="rect">
            <a:avLst/>
          </a:prstGeom>
        </p:spPr>
        <p:txBody>
          <a:bodyPr/>
          <a:lstStyle/>
          <a:p>
            <a:pPr>
              <a:lnSpc>
                <a:spcPct val="120000"/>
              </a:lnSpc>
              <a:defRPr sz="2400">
                <a:solidFill>
                  <a:srgbClr val="204185"/>
                </a:solidFill>
                <a:latin typeface="Arial"/>
                <a:ea typeface="Arial"/>
                <a:cs typeface="Arial"/>
                <a:sym typeface="Arial"/>
              </a:defRPr>
            </a:pPr>
            <a:r>
              <a:t>Commissaris Mentale Gezondheid.</a:t>
            </a:r>
          </a:p>
          <a:p>
            <a:pPr>
              <a:lnSpc>
                <a:spcPct val="120000"/>
              </a:lnSpc>
              <a:defRPr sz="2400">
                <a:solidFill>
                  <a:srgbClr val="204185"/>
                </a:solidFill>
                <a:latin typeface="Arial"/>
                <a:ea typeface="Arial"/>
                <a:cs typeface="Arial"/>
                <a:sym typeface="Arial"/>
              </a:defRPr>
            </a:pPr>
            <a:r>
              <a:t>Opnemen in een Avenue (Vocational).</a:t>
            </a:r>
          </a:p>
          <a:p>
            <a:pPr>
              <a:lnSpc>
                <a:spcPct val="120000"/>
              </a:lnSpc>
              <a:defRPr sz="2400">
                <a:solidFill>
                  <a:srgbClr val="204185"/>
                </a:solidFill>
                <a:latin typeface="Arial"/>
                <a:ea typeface="Arial"/>
                <a:cs typeface="Arial"/>
                <a:sym typeface="Arial"/>
              </a:defRPr>
            </a:pPr>
            <a:r>
              <a:t>Opnemen in de jaaragenda. Lezingen en aandacht voor specifieke weken zoals: </a:t>
            </a:r>
          </a:p>
          <a:p>
            <a:pPr>
              <a:lnSpc>
                <a:spcPct val="120000"/>
              </a:lnSpc>
              <a:defRPr sz="2400">
                <a:solidFill>
                  <a:srgbClr val="204185"/>
                </a:solidFill>
                <a:latin typeface="Arial"/>
                <a:ea typeface="Arial"/>
                <a:cs typeface="Arial"/>
                <a:sym typeface="Arial"/>
              </a:defRPr>
            </a:pPr>
            <a:r>
              <a:t>November: Week van de werkstress.</a:t>
            </a:r>
          </a:p>
          <a:p>
            <a:pPr>
              <a:lnSpc>
                <a:spcPct val="120000"/>
              </a:lnSpc>
              <a:defRPr sz="2400">
                <a:solidFill>
                  <a:srgbClr val="204185"/>
                </a:solidFill>
                <a:latin typeface="Arial"/>
                <a:ea typeface="Arial"/>
                <a:cs typeface="Arial"/>
                <a:sym typeface="Arial"/>
              </a:defRPr>
            </a:pPr>
            <a:r>
              <a:t>September: Week van de suïcide preventie.</a:t>
            </a:r>
          </a:p>
          <a:p>
            <a:pPr>
              <a:lnSpc>
                <a:spcPct val="120000"/>
              </a:lnSpc>
              <a:defRPr sz="2400">
                <a:solidFill>
                  <a:srgbClr val="204185"/>
                </a:solidFill>
                <a:latin typeface="Arial"/>
                <a:ea typeface="Arial"/>
                <a:cs typeface="Arial"/>
                <a:sym typeface="Arial"/>
              </a:defRPr>
            </a:pPr>
            <a:r>
              <a:t>Gebruik PR materiaal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Rotary mg achtergrond blauw.png" descr="Rotary mg achtergrond blauw.png"/>
          <p:cNvPicPr>
            <a:picLocks noChangeAspect="1"/>
          </p:cNvPicPr>
          <p:nvPr/>
        </p:nvPicPr>
        <p:blipFill>
          <a:blip r:embed="rId2">
            <a:alphaModFix amt="59980"/>
          </a:blip>
          <a:srcRect l="4421" b="23104"/>
          <a:stretch>
            <a:fillRect/>
          </a:stretch>
        </p:blipFill>
        <p:spPr>
          <a:xfrm>
            <a:off x="19695" y="901454"/>
            <a:ext cx="11496183" cy="5956756"/>
          </a:xfrm>
          <a:prstGeom prst="rect">
            <a:avLst/>
          </a:prstGeom>
          <a:ln w="12700">
            <a:miter lim="400000"/>
          </a:ln>
        </p:spPr>
      </p:pic>
      <p:sp>
        <p:nvSpPr>
          <p:cNvPr id="196" name="Titel 1"/>
          <p:cNvSpPr txBox="1">
            <a:spLocks noGrp="1"/>
          </p:cNvSpPr>
          <p:nvPr>
            <p:ph type="title"/>
          </p:nvPr>
        </p:nvSpPr>
        <p:spPr>
          <a:xfrm>
            <a:off x="698500" y="381000"/>
            <a:ext cx="10515600" cy="1325563"/>
          </a:xfrm>
          <a:prstGeom prst="rect">
            <a:avLst/>
          </a:prstGeom>
        </p:spPr>
        <p:txBody>
          <a:bodyPr/>
          <a:lstStyle/>
          <a:p>
            <a:pPr defTabSz="786384">
              <a:defRPr sz="3784" b="1">
                <a:solidFill>
                  <a:srgbClr val="204185"/>
                </a:solidFill>
                <a:latin typeface="Open Sans"/>
                <a:ea typeface="Open Sans"/>
                <a:cs typeface="Open Sans"/>
                <a:sym typeface="Open Sans"/>
              </a:defRPr>
            </a:pPr>
            <a:r>
              <a:t>PR </a:t>
            </a:r>
          </a:p>
          <a:p>
            <a:pPr defTabSz="786384">
              <a:defRPr sz="3784" b="1">
                <a:solidFill>
                  <a:srgbClr val="204185"/>
                </a:solidFill>
                <a:latin typeface="Open Sans"/>
                <a:ea typeface="Open Sans"/>
                <a:cs typeface="Open Sans"/>
                <a:sym typeface="Open Sans"/>
              </a:defRPr>
            </a:pPr>
            <a:r>
              <a:t>materiaal</a:t>
            </a:r>
          </a:p>
        </p:txBody>
      </p:sp>
      <p:pic>
        <p:nvPicPr>
          <p:cNvPr id="197" name="Tijdelijke aanduiding voor inhoud 4" descr="Tijdelijke aanduiding voor inhoud 4"/>
          <p:cNvPicPr>
            <a:picLocks noChangeAspect="1"/>
          </p:cNvPicPr>
          <p:nvPr/>
        </p:nvPicPr>
        <p:blipFill>
          <a:blip r:embed="rId3"/>
          <a:stretch>
            <a:fillRect/>
          </a:stretch>
        </p:blipFill>
        <p:spPr>
          <a:xfrm>
            <a:off x="3666067" y="-21606"/>
            <a:ext cx="2791794" cy="6901212"/>
          </a:xfrm>
          <a:prstGeom prst="rect">
            <a:avLst/>
          </a:prstGeom>
          <a:ln w="12700">
            <a:miter lim="400000"/>
          </a:ln>
        </p:spPr>
      </p:pic>
      <p:sp>
        <p:nvSpPr>
          <p:cNvPr id="198" name="Tekstvak 5"/>
          <p:cNvSpPr txBox="1"/>
          <p:nvPr/>
        </p:nvSpPr>
        <p:spPr>
          <a:xfrm>
            <a:off x="698500" y="1803400"/>
            <a:ext cx="3371427" cy="2021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a:solidFill>
                  <a:srgbClr val="204185"/>
                </a:solidFill>
                <a:latin typeface="Open Sans"/>
                <a:ea typeface="Open Sans"/>
                <a:cs typeface="Open Sans"/>
                <a:sym typeface="Open Sans"/>
              </a:defRPr>
            </a:pPr>
            <a:endParaRPr/>
          </a:p>
          <a:p>
            <a:pPr marL="280736" indent="-280736">
              <a:buSzPct val="100000"/>
              <a:buChar char="•"/>
              <a:defRPr sz="2800">
                <a:solidFill>
                  <a:srgbClr val="204185"/>
                </a:solidFill>
                <a:latin typeface="Open Sans"/>
                <a:ea typeface="Open Sans"/>
                <a:cs typeface="Open Sans"/>
                <a:sym typeface="Open Sans"/>
              </a:defRPr>
            </a:pPr>
            <a:r>
              <a:t>Rolbanner</a:t>
            </a:r>
          </a:p>
          <a:p>
            <a:pPr marL="280736" indent="-280736">
              <a:buSzPct val="100000"/>
              <a:buChar char="•"/>
              <a:defRPr sz="2800">
                <a:solidFill>
                  <a:srgbClr val="204185"/>
                </a:solidFill>
                <a:latin typeface="Open Sans"/>
                <a:ea typeface="Open Sans"/>
                <a:cs typeface="Open Sans"/>
                <a:sym typeface="Open Sans"/>
              </a:defRPr>
            </a:pPr>
            <a:endParaRPr/>
          </a:p>
          <a:p>
            <a:pPr marL="280736" indent="-280736">
              <a:buSzPct val="100000"/>
              <a:buChar char="•"/>
              <a:defRPr sz="2800">
                <a:solidFill>
                  <a:srgbClr val="204185"/>
                </a:solidFill>
                <a:latin typeface="Open Sans"/>
                <a:ea typeface="Open Sans"/>
                <a:cs typeface="Open Sans"/>
                <a:sym typeface="Open Sans"/>
              </a:defRPr>
            </a:pPr>
            <a:r>
              <a:t>Flyers</a:t>
            </a:r>
          </a:p>
        </p:txBody>
      </p:sp>
      <p:pic>
        <p:nvPicPr>
          <p:cNvPr id="199" name="Afbeelding 6" descr="Afbeelding 6"/>
          <p:cNvPicPr>
            <a:picLocks noChangeAspect="1"/>
          </p:cNvPicPr>
          <p:nvPr/>
        </p:nvPicPr>
        <p:blipFill>
          <a:blip r:embed="rId4"/>
          <a:srcRect r="2"/>
          <a:stretch>
            <a:fillRect/>
          </a:stretch>
        </p:blipFill>
        <p:spPr>
          <a:xfrm>
            <a:off x="6845300" y="279400"/>
            <a:ext cx="5136357" cy="1399698"/>
          </a:xfrm>
          <a:custGeom>
            <a:avLst/>
            <a:gdLst/>
            <a:ahLst/>
            <a:cxnLst>
              <a:cxn ang="0">
                <a:pos x="wd2" y="hd2"/>
              </a:cxn>
              <a:cxn ang="5400000">
                <a:pos x="wd2" y="hd2"/>
              </a:cxn>
              <a:cxn ang="10800000">
                <a:pos x="wd2" y="hd2"/>
              </a:cxn>
              <a:cxn ang="16200000">
                <a:pos x="wd2" y="hd2"/>
              </a:cxn>
            </a:cxnLst>
            <a:rect l="0" t="0" r="r" b="b"/>
            <a:pathLst>
              <a:path w="21600" h="21600" extrusionOk="0">
                <a:moveTo>
                  <a:pt x="182" y="0"/>
                </a:moveTo>
                <a:cubicBezTo>
                  <a:pt x="82" y="0"/>
                  <a:pt x="0" y="290"/>
                  <a:pt x="0" y="649"/>
                </a:cubicBezTo>
                <a:lnTo>
                  <a:pt x="0" y="20951"/>
                </a:lnTo>
                <a:cubicBezTo>
                  <a:pt x="0" y="21310"/>
                  <a:pt x="82" y="21600"/>
                  <a:pt x="182" y="21600"/>
                </a:cubicBezTo>
                <a:lnTo>
                  <a:pt x="21420" y="21600"/>
                </a:lnTo>
                <a:cubicBezTo>
                  <a:pt x="21520" y="21600"/>
                  <a:pt x="21600" y="21310"/>
                  <a:pt x="21600" y="20951"/>
                </a:cubicBezTo>
                <a:lnTo>
                  <a:pt x="21600" y="649"/>
                </a:lnTo>
                <a:cubicBezTo>
                  <a:pt x="21600" y="290"/>
                  <a:pt x="21520" y="0"/>
                  <a:pt x="21420" y="0"/>
                </a:cubicBezTo>
                <a:lnTo>
                  <a:pt x="182" y="0"/>
                </a:lnTo>
                <a:close/>
              </a:path>
            </a:pathLst>
          </a:cu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Rotary mg achtergrond blauw.png" descr="Rotary mg achtergrond blauw.png"/>
          <p:cNvPicPr>
            <a:picLocks noChangeAspect="1"/>
          </p:cNvPicPr>
          <p:nvPr/>
        </p:nvPicPr>
        <p:blipFill>
          <a:blip r:embed="rId2"/>
          <a:srcRect l="26933" b="6507"/>
          <a:stretch>
            <a:fillRect/>
          </a:stretch>
        </p:blipFill>
        <p:spPr>
          <a:xfrm>
            <a:off x="4560" y="462413"/>
            <a:ext cx="7780320" cy="6411685"/>
          </a:xfrm>
          <a:prstGeom prst="rect">
            <a:avLst/>
          </a:prstGeom>
          <a:ln w="12700">
            <a:miter lim="400000"/>
          </a:ln>
        </p:spPr>
      </p:pic>
      <p:sp>
        <p:nvSpPr>
          <p:cNvPr id="99" name="Titel 1"/>
          <p:cNvSpPr txBox="1">
            <a:spLocks noGrp="1"/>
          </p:cNvSpPr>
          <p:nvPr>
            <p:ph type="title"/>
          </p:nvPr>
        </p:nvSpPr>
        <p:spPr>
          <a:xfrm>
            <a:off x="703181" y="381000"/>
            <a:ext cx="5191781" cy="1325563"/>
          </a:xfrm>
          <a:prstGeom prst="rect">
            <a:avLst/>
          </a:prstGeom>
        </p:spPr>
        <p:txBody>
          <a:bodyPr/>
          <a:lstStyle>
            <a:lvl1pPr>
              <a:defRPr b="1">
                <a:solidFill>
                  <a:srgbClr val="204185"/>
                </a:solidFill>
                <a:latin typeface="Open Sans"/>
                <a:ea typeface="Open Sans"/>
                <a:cs typeface="Open Sans"/>
                <a:sym typeface="Open Sans"/>
              </a:defRPr>
            </a:lvl1pPr>
          </a:lstStyle>
          <a:p>
            <a:r>
              <a:t>Groot Probleem</a:t>
            </a:r>
          </a:p>
        </p:txBody>
      </p:sp>
      <p:pic>
        <p:nvPicPr>
          <p:cNvPr id="100" name="Afbeelding 2" descr="Afbeelding 2"/>
          <p:cNvPicPr>
            <a:picLocks noChangeAspect="1"/>
          </p:cNvPicPr>
          <p:nvPr/>
        </p:nvPicPr>
        <p:blipFill>
          <a:blip r:embed="rId3"/>
          <a:srcRect r="4" b="6"/>
          <a:stretch>
            <a:fillRect/>
          </a:stretch>
        </p:blipFill>
        <p:spPr>
          <a:xfrm>
            <a:off x="6845300" y="279400"/>
            <a:ext cx="4777185" cy="1301750"/>
          </a:xfrm>
          <a:custGeom>
            <a:avLst/>
            <a:gdLst/>
            <a:ahLst/>
            <a:cxnLst>
              <a:cxn ang="0">
                <a:pos x="wd2" y="hd2"/>
              </a:cxn>
              <a:cxn ang="5400000">
                <a:pos x="wd2" y="hd2"/>
              </a:cxn>
              <a:cxn ang="10800000">
                <a:pos x="wd2" y="hd2"/>
              </a:cxn>
              <a:cxn ang="16200000">
                <a:pos x="wd2" y="hd2"/>
              </a:cxn>
            </a:cxnLst>
            <a:rect l="0" t="0" r="r" b="b"/>
            <a:pathLst>
              <a:path w="21600" h="21600" extrusionOk="0">
                <a:moveTo>
                  <a:pt x="650" y="0"/>
                </a:moveTo>
                <a:cubicBezTo>
                  <a:pt x="291" y="0"/>
                  <a:pt x="0" y="249"/>
                  <a:pt x="0" y="553"/>
                </a:cubicBezTo>
                <a:lnTo>
                  <a:pt x="0" y="21053"/>
                </a:lnTo>
                <a:cubicBezTo>
                  <a:pt x="0" y="21357"/>
                  <a:pt x="291" y="21600"/>
                  <a:pt x="650" y="21600"/>
                </a:cubicBezTo>
                <a:lnTo>
                  <a:pt x="20950" y="21600"/>
                </a:lnTo>
                <a:cubicBezTo>
                  <a:pt x="21309" y="21600"/>
                  <a:pt x="21600" y="21357"/>
                  <a:pt x="21600" y="21053"/>
                </a:cubicBezTo>
                <a:lnTo>
                  <a:pt x="21600" y="553"/>
                </a:lnTo>
                <a:cubicBezTo>
                  <a:pt x="21600" y="249"/>
                  <a:pt x="21309" y="0"/>
                  <a:pt x="20950" y="0"/>
                </a:cubicBezTo>
                <a:lnTo>
                  <a:pt x="650" y="0"/>
                </a:lnTo>
                <a:close/>
              </a:path>
            </a:pathLst>
          </a:custGeom>
          <a:ln w="12700">
            <a:miter lim="400000"/>
          </a:ln>
        </p:spPr>
      </p:pic>
      <p:sp>
        <p:nvSpPr>
          <p:cNvPr id="101" name="Tekstvak 4"/>
          <p:cNvSpPr txBox="1"/>
          <p:nvPr/>
        </p:nvSpPr>
        <p:spPr>
          <a:xfrm>
            <a:off x="940242" y="1968500"/>
            <a:ext cx="9450125" cy="4192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85750" indent="-228600">
              <a:lnSpc>
                <a:spcPct val="120000"/>
              </a:lnSpc>
              <a:spcBef>
                <a:spcPts val="600"/>
              </a:spcBef>
              <a:buSzPct val="100000"/>
              <a:buFont typeface="Arial"/>
              <a:buChar char="•"/>
              <a:defRPr sz="2400">
                <a:solidFill>
                  <a:srgbClr val="204185"/>
                </a:solidFill>
                <a:latin typeface="Open Sans"/>
                <a:ea typeface="Open Sans"/>
                <a:cs typeface="Open Sans"/>
                <a:sym typeface="Open Sans"/>
              </a:defRPr>
            </a:pPr>
            <a:r>
              <a:t>Ieder jaar 25% Nederlanders psychische aandoening. </a:t>
            </a:r>
          </a:p>
          <a:p>
            <a:pPr indent="57150">
              <a:lnSpc>
                <a:spcPct val="120000"/>
              </a:lnSpc>
              <a:spcBef>
                <a:spcPts val="600"/>
              </a:spcBef>
              <a:defRPr sz="2400">
                <a:solidFill>
                  <a:srgbClr val="204185"/>
                </a:solidFill>
                <a:latin typeface="Open Sans"/>
                <a:ea typeface="Open Sans"/>
                <a:cs typeface="Open Sans"/>
                <a:sym typeface="Open Sans"/>
              </a:defRPr>
            </a:pPr>
            <a:r>
              <a:t>  3,3 Miljoen mensen! Angststoornissen (15%), 	  </a:t>
            </a:r>
          </a:p>
          <a:p>
            <a:pPr indent="57150">
              <a:lnSpc>
                <a:spcPct val="120000"/>
              </a:lnSpc>
              <a:spcBef>
                <a:spcPts val="600"/>
              </a:spcBef>
              <a:defRPr sz="2400">
                <a:solidFill>
                  <a:srgbClr val="204185"/>
                </a:solidFill>
                <a:latin typeface="Open Sans"/>
                <a:ea typeface="Open Sans"/>
                <a:cs typeface="Open Sans"/>
                <a:sym typeface="Open Sans"/>
              </a:defRPr>
            </a:pPr>
            <a:r>
              <a:t>  stemmingsstoornissen (10%) middelengebruik 7%</a:t>
            </a:r>
          </a:p>
          <a:p>
            <a:pPr marL="285750" indent="-228600">
              <a:lnSpc>
                <a:spcPct val="120000"/>
              </a:lnSpc>
              <a:spcBef>
                <a:spcPts val="600"/>
              </a:spcBef>
              <a:buSzPct val="100000"/>
              <a:buFont typeface="Arial"/>
              <a:buChar char="•"/>
              <a:defRPr sz="2400">
                <a:solidFill>
                  <a:srgbClr val="204185"/>
                </a:solidFill>
                <a:latin typeface="Open Sans"/>
                <a:ea typeface="Open Sans"/>
                <a:cs typeface="Open Sans"/>
                <a:sym typeface="Open Sans"/>
              </a:defRPr>
            </a:pPr>
            <a:r>
              <a:t>In het hele leven maakt 50% psychische aandoening door.25% Depressieve stoornis, 28 % angststoornis. </a:t>
            </a:r>
          </a:p>
          <a:p>
            <a:pPr marL="285750" indent="-228600">
              <a:lnSpc>
                <a:spcPct val="120000"/>
              </a:lnSpc>
              <a:spcBef>
                <a:spcPts val="600"/>
              </a:spcBef>
              <a:buSzPct val="100000"/>
              <a:buFont typeface="Arial"/>
              <a:buChar char="•"/>
              <a:defRPr sz="2400">
                <a:solidFill>
                  <a:srgbClr val="204185"/>
                </a:solidFill>
                <a:latin typeface="Open Sans"/>
                <a:ea typeface="Open Sans"/>
                <a:cs typeface="Open Sans"/>
                <a:sym typeface="Open Sans"/>
              </a:defRPr>
            </a:pPr>
            <a:r>
              <a:t>Forse stijging.</a:t>
            </a:r>
          </a:p>
          <a:p>
            <a:pPr indent="-228600">
              <a:lnSpc>
                <a:spcPct val="120000"/>
              </a:lnSpc>
              <a:spcBef>
                <a:spcPts val="600"/>
              </a:spcBef>
              <a:buSzPct val="100000"/>
              <a:buFont typeface="Arial"/>
              <a:buChar char="•"/>
              <a:defRPr sz="2400">
                <a:solidFill>
                  <a:srgbClr val="204185"/>
                </a:solidFill>
                <a:latin typeface="Open Sans"/>
                <a:ea typeface="Open Sans"/>
                <a:cs typeface="Open Sans"/>
                <a:sym typeface="Open Sans"/>
              </a:defRPr>
            </a:pPr>
            <a:r>
              <a:t>  Referenties: NEMESIS-3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01">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01">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01">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01">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iterate>
                                    <p:tmAbs val="0"/>
                                  </p:iterate>
                                  <p:childTnLst>
                                    <p:set>
                                      <p:cBhvr>
                                        <p:cTn id="25" fill="hold"/>
                                        <p:tgtEl>
                                          <p:spTgt spid="1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1"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Rotary mg achtergrond blauw.png" descr="Rotary mg achtergrond blauw.png"/>
          <p:cNvPicPr>
            <a:picLocks noChangeAspect="1"/>
          </p:cNvPicPr>
          <p:nvPr/>
        </p:nvPicPr>
        <p:blipFill>
          <a:blip r:embed="rId2"/>
          <a:srcRect l="32360" t="3513" b="7781"/>
          <a:stretch>
            <a:fillRect/>
          </a:stretch>
        </p:blipFill>
        <p:spPr>
          <a:xfrm>
            <a:off x="2570" y="-16512"/>
            <a:ext cx="8158555" cy="6891024"/>
          </a:xfrm>
          <a:prstGeom prst="rect">
            <a:avLst/>
          </a:prstGeom>
          <a:ln w="12700">
            <a:miter lim="400000"/>
          </a:ln>
        </p:spPr>
      </p:pic>
      <p:sp>
        <p:nvSpPr>
          <p:cNvPr id="202" name="Titel 1"/>
          <p:cNvSpPr txBox="1">
            <a:spLocks noGrp="1"/>
          </p:cNvSpPr>
          <p:nvPr>
            <p:ph type="title"/>
          </p:nvPr>
        </p:nvSpPr>
        <p:spPr>
          <a:xfrm>
            <a:off x="698500" y="381000"/>
            <a:ext cx="5527569" cy="1325563"/>
          </a:xfrm>
          <a:prstGeom prst="rect">
            <a:avLst/>
          </a:prstGeom>
        </p:spPr>
        <p:txBody>
          <a:bodyPr/>
          <a:lstStyle/>
          <a:p>
            <a:pPr defTabSz="713231">
              <a:defRPr sz="3432" b="1">
                <a:solidFill>
                  <a:srgbClr val="204185"/>
                </a:solidFill>
                <a:latin typeface="Open Sans"/>
                <a:ea typeface="Open Sans"/>
                <a:cs typeface="Open Sans"/>
                <a:sym typeface="Open Sans"/>
              </a:defRPr>
            </a:pPr>
            <a:r>
              <a:t>Plannen Stichting Rotary </a:t>
            </a:r>
          </a:p>
          <a:p>
            <a:pPr defTabSz="713231">
              <a:defRPr sz="3432" b="1">
                <a:solidFill>
                  <a:srgbClr val="204185"/>
                </a:solidFill>
                <a:latin typeface="Open Sans"/>
                <a:ea typeface="Open Sans"/>
                <a:cs typeface="Open Sans"/>
                <a:sym typeface="Open Sans"/>
              </a:defRPr>
            </a:pPr>
            <a:r>
              <a:t>Mentale Gezondheid</a:t>
            </a:r>
          </a:p>
        </p:txBody>
      </p:sp>
      <p:pic>
        <p:nvPicPr>
          <p:cNvPr id="203" name="Afbeelding 3" descr="Afbeelding 3"/>
          <p:cNvPicPr>
            <a:picLocks noChangeAspect="1"/>
          </p:cNvPicPr>
          <p:nvPr/>
        </p:nvPicPr>
        <p:blipFill>
          <a:blip r:embed="rId3"/>
          <a:srcRect r="4" b="6"/>
          <a:stretch>
            <a:fillRect/>
          </a:stretch>
        </p:blipFill>
        <p:spPr>
          <a:xfrm>
            <a:off x="6845300" y="279400"/>
            <a:ext cx="4777185" cy="1301750"/>
          </a:xfrm>
          <a:custGeom>
            <a:avLst/>
            <a:gdLst/>
            <a:ahLst/>
            <a:cxnLst>
              <a:cxn ang="0">
                <a:pos x="wd2" y="hd2"/>
              </a:cxn>
              <a:cxn ang="5400000">
                <a:pos x="wd2" y="hd2"/>
              </a:cxn>
              <a:cxn ang="10800000">
                <a:pos x="wd2" y="hd2"/>
              </a:cxn>
              <a:cxn ang="16200000">
                <a:pos x="wd2" y="hd2"/>
              </a:cxn>
            </a:cxnLst>
            <a:rect l="0" t="0" r="r" b="b"/>
            <a:pathLst>
              <a:path w="21600" h="21600" extrusionOk="0">
                <a:moveTo>
                  <a:pt x="650" y="0"/>
                </a:moveTo>
                <a:cubicBezTo>
                  <a:pt x="291" y="0"/>
                  <a:pt x="0" y="249"/>
                  <a:pt x="0" y="553"/>
                </a:cubicBezTo>
                <a:lnTo>
                  <a:pt x="0" y="21053"/>
                </a:lnTo>
                <a:cubicBezTo>
                  <a:pt x="0" y="21357"/>
                  <a:pt x="291" y="21600"/>
                  <a:pt x="650" y="21600"/>
                </a:cubicBezTo>
                <a:lnTo>
                  <a:pt x="20950" y="21600"/>
                </a:lnTo>
                <a:cubicBezTo>
                  <a:pt x="21309" y="21600"/>
                  <a:pt x="21600" y="21357"/>
                  <a:pt x="21600" y="21053"/>
                </a:cubicBezTo>
                <a:lnTo>
                  <a:pt x="21600" y="553"/>
                </a:lnTo>
                <a:cubicBezTo>
                  <a:pt x="21600" y="249"/>
                  <a:pt x="21309" y="0"/>
                  <a:pt x="20950" y="0"/>
                </a:cubicBezTo>
                <a:lnTo>
                  <a:pt x="650" y="0"/>
                </a:lnTo>
                <a:close/>
              </a:path>
            </a:pathLst>
          </a:custGeom>
          <a:ln w="12700">
            <a:miter lim="400000"/>
          </a:ln>
        </p:spPr>
      </p:pic>
      <p:sp>
        <p:nvSpPr>
          <p:cNvPr id="204" name="Tijdelijke aanduiding voor inhoud 2"/>
          <p:cNvSpPr txBox="1">
            <a:spLocks noGrp="1"/>
          </p:cNvSpPr>
          <p:nvPr>
            <p:ph type="body" idx="1"/>
          </p:nvPr>
        </p:nvSpPr>
        <p:spPr>
          <a:xfrm>
            <a:off x="698500" y="1803400"/>
            <a:ext cx="10624931" cy="4192521"/>
          </a:xfrm>
          <a:prstGeom prst="rect">
            <a:avLst/>
          </a:prstGeom>
        </p:spPr>
        <p:txBody>
          <a:bodyPr/>
          <a:lstStyle/>
          <a:p>
            <a:pPr>
              <a:defRPr sz="2400">
                <a:solidFill>
                  <a:srgbClr val="204185"/>
                </a:solidFill>
                <a:latin typeface="Open Sans"/>
                <a:ea typeface="Open Sans"/>
                <a:cs typeface="Open Sans"/>
                <a:sym typeface="Open Sans"/>
              </a:defRPr>
            </a:pPr>
            <a:r>
              <a:t>Opstart: plan maken.</a:t>
            </a:r>
          </a:p>
          <a:p>
            <a:pPr>
              <a:defRPr sz="2400">
                <a:solidFill>
                  <a:srgbClr val="204185"/>
                </a:solidFill>
                <a:latin typeface="Open Sans"/>
                <a:ea typeface="Open Sans"/>
                <a:cs typeface="Open Sans"/>
                <a:sym typeface="Open Sans"/>
              </a:defRPr>
            </a:pPr>
            <a:r>
              <a:t>Toolkit verder ontwikkelen.</a:t>
            </a:r>
          </a:p>
          <a:p>
            <a:pPr>
              <a:defRPr sz="2400">
                <a:solidFill>
                  <a:srgbClr val="204185"/>
                </a:solidFill>
                <a:latin typeface="Open Sans"/>
                <a:ea typeface="Open Sans"/>
                <a:cs typeface="Open Sans"/>
                <a:sym typeface="Open Sans"/>
              </a:defRPr>
            </a:pPr>
            <a:r>
              <a:t>Trainingen voor de clubs online.</a:t>
            </a:r>
          </a:p>
          <a:p>
            <a:pPr>
              <a:defRPr sz="2400">
                <a:solidFill>
                  <a:srgbClr val="204185"/>
                </a:solidFill>
                <a:latin typeface="Open Sans"/>
                <a:ea typeface="Open Sans"/>
                <a:cs typeface="Open Sans"/>
                <a:sym typeface="Open Sans"/>
              </a:defRPr>
            </a:pPr>
            <a:r>
              <a:t>Jaarlijkse bijeenkomst.</a:t>
            </a:r>
          </a:p>
          <a:p>
            <a:pPr>
              <a:defRPr sz="2400">
                <a:solidFill>
                  <a:srgbClr val="204185"/>
                </a:solidFill>
                <a:latin typeface="Open Sans"/>
                <a:ea typeface="Open Sans"/>
                <a:cs typeface="Open Sans"/>
                <a:sym typeface="Open Sans"/>
              </a:defRPr>
            </a:pPr>
            <a:r>
              <a:t>Vertegenwoordiging  op congressen en platforms.</a:t>
            </a:r>
          </a:p>
          <a:p>
            <a:pPr>
              <a:defRPr sz="2400">
                <a:solidFill>
                  <a:srgbClr val="204185"/>
                </a:solidFill>
                <a:latin typeface="Open Sans"/>
                <a:ea typeface="Open Sans"/>
                <a:cs typeface="Open Sans"/>
                <a:sym typeface="Open Sans"/>
              </a:defRPr>
            </a:pPr>
            <a:r>
              <a:t>Delen van succesverhalen.</a:t>
            </a:r>
          </a:p>
        </p:txBody>
      </p:sp>
      <p:pic>
        <p:nvPicPr>
          <p:cNvPr id="205" name="Rotary Bloemetje krijgen water.png" descr="Rotary Bloemetje krijgen water.png"/>
          <p:cNvPicPr>
            <a:picLocks noChangeAspect="1"/>
          </p:cNvPicPr>
          <p:nvPr/>
        </p:nvPicPr>
        <p:blipFill>
          <a:blip r:embed="rId4"/>
          <a:srcRect r="52693"/>
          <a:stretch>
            <a:fillRect/>
          </a:stretch>
        </p:blipFill>
        <p:spPr>
          <a:xfrm>
            <a:off x="8028514" y="2054979"/>
            <a:ext cx="4166331" cy="479851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ctangle 1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08" name="Titel 1"/>
          <p:cNvSpPr txBox="1">
            <a:spLocks noGrp="1"/>
          </p:cNvSpPr>
          <p:nvPr>
            <p:ph type="title"/>
          </p:nvPr>
        </p:nvSpPr>
        <p:spPr>
          <a:xfrm>
            <a:off x="698500" y="381000"/>
            <a:ext cx="5458839" cy="1325563"/>
          </a:xfrm>
          <a:prstGeom prst="rect">
            <a:avLst/>
          </a:prstGeom>
        </p:spPr>
        <p:txBody>
          <a:bodyPr/>
          <a:lstStyle/>
          <a:p>
            <a:pPr>
              <a:defRPr>
                <a:solidFill>
                  <a:srgbClr val="204185"/>
                </a:solidFill>
                <a:latin typeface="Open Sans"/>
                <a:ea typeface="Open Sans"/>
                <a:cs typeface="Open Sans"/>
                <a:sym typeface="Open Sans"/>
              </a:defRPr>
            </a:pPr>
            <a:endParaRPr/>
          </a:p>
        </p:txBody>
      </p:sp>
      <p:pic>
        <p:nvPicPr>
          <p:cNvPr id="209" name="Afbeelding 4" descr="Afbeelding 4"/>
          <p:cNvPicPr>
            <a:picLocks noChangeAspect="1"/>
          </p:cNvPicPr>
          <p:nvPr/>
        </p:nvPicPr>
        <p:blipFill>
          <a:blip r:embed="rId2"/>
          <a:stretch>
            <a:fillRect/>
          </a:stretch>
        </p:blipFill>
        <p:spPr>
          <a:xfrm>
            <a:off x="6845300" y="279400"/>
            <a:ext cx="5033404" cy="1371600"/>
          </a:xfrm>
          <a:custGeom>
            <a:avLst/>
            <a:gdLst/>
            <a:ahLst/>
            <a:cxnLst>
              <a:cxn ang="0">
                <a:pos x="wd2" y="hd2"/>
              </a:cxn>
              <a:cxn ang="5400000">
                <a:pos x="wd2" y="hd2"/>
              </a:cxn>
              <a:cxn ang="10800000">
                <a:pos x="wd2" y="hd2"/>
              </a:cxn>
              <a:cxn ang="16200000">
                <a:pos x="wd2" y="hd2"/>
              </a:cxn>
            </a:cxnLst>
            <a:rect l="0" t="0" r="r" b="b"/>
            <a:pathLst>
              <a:path w="21600" h="21600" extrusionOk="0">
                <a:moveTo>
                  <a:pt x="649" y="0"/>
                </a:moveTo>
                <a:cubicBezTo>
                  <a:pt x="290" y="0"/>
                  <a:pt x="0" y="246"/>
                  <a:pt x="0" y="550"/>
                </a:cubicBezTo>
                <a:lnTo>
                  <a:pt x="0" y="21050"/>
                </a:lnTo>
                <a:cubicBezTo>
                  <a:pt x="0" y="21354"/>
                  <a:pt x="290" y="21600"/>
                  <a:pt x="649" y="21600"/>
                </a:cubicBezTo>
                <a:lnTo>
                  <a:pt x="20949" y="21600"/>
                </a:lnTo>
                <a:cubicBezTo>
                  <a:pt x="21308" y="21600"/>
                  <a:pt x="21600" y="21354"/>
                  <a:pt x="21600" y="21050"/>
                </a:cubicBezTo>
                <a:lnTo>
                  <a:pt x="21600" y="550"/>
                </a:lnTo>
                <a:cubicBezTo>
                  <a:pt x="21600" y="246"/>
                  <a:pt x="21308" y="0"/>
                  <a:pt x="20949" y="0"/>
                </a:cubicBezTo>
                <a:lnTo>
                  <a:pt x="649" y="0"/>
                </a:lnTo>
                <a:close/>
              </a:path>
            </a:pathLst>
          </a:custGeom>
          <a:ln w="12700">
            <a:miter lim="400000"/>
          </a:ln>
        </p:spPr>
      </p:pic>
      <p:sp>
        <p:nvSpPr>
          <p:cNvPr id="210" name="Tijdelijke aanduiding voor inhoud 2"/>
          <p:cNvSpPr txBox="1">
            <a:spLocks noGrp="1"/>
          </p:cNvSpPr>
          <p:nvPr>
            <p:ph type="body" idx="1"/>
          </p:nvPr>
        </p:nvSpPr>
        <p:spPr>
          <a:xfrm>
            <a:off x="698500" y="1803400"/>
            <a:ext cx="10018205" cy="4192521"/>
          </a:xfrm>
          <a:prstGeom prst="rect">
            <a:avLst/>
          </a:prstGeom>
        </p:spPr>
        <p:txBody>
          <a:bodyPr/>
          <a:lstStyle/>
          <a:p>
            <a:pPr>
              <a:defRPr sz="4400">
                <a:solidFill>
                  <a:srgbClr val="204185"/>
                </a:solidFill>
                <a:latin typeface="Open Sans"/>
                <a:ea typeface="Open Sans"/>
                <a:cs typeface="Open Sans"/>
                <a:sym typeface="Open Sans"/>
              </a:defRPr>
            </a:pPr>
            <a:endParaRPr/>
          </a:p>
          <a:p>
            <a:pPr>
              <a:defRPr sz="4400">
                <a:solidFill>
                  <a:srgbClr val="204185"/>
                </a:solidFill>
                <a:latin typeface="Open Sans"/>
                <a:ea typeface="Open Sans"/>
                <a:cs typeface="Open Sans"/>
                <a:sym typeface="Open Sans"/>
              </a:defRPr>
            </a:pPr>
            <a:endParaRPr/>
          </a:p>
          <a:p>
            <a:pPr marL="0" indent="0">
              <a:buSzTx/>
              <a:buFontTx/>
              <a:buNone/>
              <a:defRPr sz="4400" b="1">
                <a:solidFill>
                  <a:srgbClr val="204185"/>
                </a:solidFill>
                <a:latin typeface="Open Sans"/>
                <a:ea typeface="Open Sans"/>
                <a:cs typeface="Open Sans"/>
                <a:sym typeface="Open Sans"/>
              </a:defRPr>
            </a:pPr>
            <a:r>
              <a:t>Bedankt voor de aandacht</a:t>
            </a:r>
          </a:p>
          <a:p>
            <a:pPr marL="0" indent="0">
              <a:buSzTx/>
              <a:buFontTx/>
              <a:buNone/>
              <a:defRPr sz="4400" b="1">
                <a:solidFill>
                  <a:srgbClr val="204185"/>
                </a:solidFill>
                <a:latin typeface="Open Sans"/>
                <a:ea typeface="Open Sans"/>
                <a:cs typeface="Open Sans"/>
                <a:sym typeface="Open Sans"/>
              </a:defRPr>
            </a:pPr>
            <a:r>
              <a:t>Veel succes! Iedereen is nodig!</a:t>
            </a:r>
          </a:p>
        </p:txBody>
      </p:sp>
      <p:pic>
        <p:nvPicPr>
          <p:cNvPr id="211" name="Rotary portret serie.png" descr="Rotary portret serie.png"/>
          <p:cNvPicPr>
            <a:picLocks noChangeAspect="1"/>
          </p:cNvPicPr>
          <p:nvPr/>
        </p:nvPicPr>
        <p:blipFill>
          <a:blip r:embed="rId3">
            <a:alphaModFix amt="30386"/>
          </a:blip>
          <a:srcRect b="4900"/>
          <a:stretch>
            <a:fillRect/>
          </a:stretch>
        </p:blipFill>
        <p:spPr>
          <a:xfrm>
            <a:off x="-50800" y="2129857"/>
            <a:ext cx="12293600" cy="4731314"/>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itel 1"/>
          <p:cNvSpPr txBox="1">
            <a:spLocks noGrp="1"/>
          </p:cNvSpPr>
          <p:nvPr>
            <p:ph type="title"/>
          </p:nvPr>
        </p:nvSpPr>
        <p:spPr>
          <a:prstGeom prst="rect">
            <a:avLst/>
          </a:prstGeom>
        </p:spPr>
        <p:txBody>
          <a:bodyPr/>
          <a:lstStyle/>
          <a:p>
            <a:pPr>
              <a:defRPr b="1">
                <a:solidFill>
                  <a:srgbClr val="204185"/>
                </a:solidFill>
                <a:latin typeface="Open Sans"/>
                <a:ea typeface="Open Sans"/>
                <a:cs typeface="Open Sans"/>
                <a:sym typeface="Open Sans"/>
              </a:defRPr>
            </a:pPr>
            <a:endParaRPr/>
          </a:p>
        </p:txBody>
      </p:sp>
      <p:sp>
        <p:nvSpPr>
          <p:cNvPr id="214" name="Tijdelijke aanduiding voor inhoud 2"/>
          <p:cNvSpPr txBox="1">
            <a:spLocks noGrp="1"/>
          </p:cNvSpPr>
          <p:nvPr>
            <p:ph type="body" sz="half" idx="1"/>
          </p:nvPr>
        </p:nvSpPr>
        <p:spPr>
          <a:xfrm>
            <a:off x="838200" y="3276598"/>
            <a:ext cx="10515600" cy="2900364"/>
          </a:xfrm>
          <a:prstGeom prst="rect">
            <a:avLst/>
          </a:prstGeom>
        </p:spPr>
        <p:txBody>
          <a:bodyPr/>
          <a:lstStyle/>
          <a:p>
            <a:pPr>
              <a:defRPr sz="2400">
                <a:solidFill>
                  <a:srgbClr val="204185"/>
                </a:solidFill>
                <a:latin typeface="Open Sans"/>
                <a:ea typeface="Open Sans"/>
                <a:cs typeface="Open Sans"/>
                <a:sym typeface="Open Sans"/>
              </a:defRPr>
            </a:pPr>
            <a:r>
              <a:t>Via </a:t>
            </a:r>
            <a:r>
              <a:rPr u="sng">
                <a:solidFill>
                  <a:srgbClr val="467886"/>
                </a:solidFill>
                <a:uFill>
                  <a:solidFill>
                    <a:srgbClr val="467886"/>
                  </a:solidFill>
                </a:uFill>
                <a:hlinkClick r:id="rId2"/>
              </a:rPr>
              <a:t>cinetree.nl</a:t>
            </a:r>
          </a:p>
        </p:txBody>
      </p:sp>
      <p:pic>
        <p:nvPicPr>
          <p:cNvPr id="215" name="Afbeelding 3" descr="Afbeelding 3"/>
          <p:cNvPicPr>
            <a:picLocks noChangeAspect="1"/>
          </p:cNvPicPr>
          <p:nvPr/>
        </p:nvPicPr>
        <p:blipFill>
          <a:blip r:embed="rId3"/>
          <a:srcRect r="2" b="6"/>
          <a:stretch>
            <a:fillRect/>
          </a:stretch>
        </p:blipFill>
        <p:spPr>
          <a:xfrm>
            <a:off x="6845300" y="279400"/>
            <a:ext cx="5422504" cy="1477566"/>
          </a:xfrm>
          <a:custGeom>
            <a:avLst/>
            <a:gdLst/>
            <a:ahLst/>
            <a:cxnLst>
              <a:cxn ang="0">
                <a:pos x="wd2" y="hd2"/>
              </a:cxn>
              <a:cxn ang="5400000">
                <a:pos x="wd2" y="hd2"/>
              </a:cxn>
              <a:cxn ang="10800000">
                <a:pos x="wd2" y="hd2"/>
              </a:cxn>
              <a:cxn ang="16200000">
                <a:pos x="wd2" y="hd2"/>
              </a:cxn>
            </a:cxnLst>
            <a:rect l="0" t="0" r="r" b="b"/>
            <a:pathLst>
              <a:path w="21600" h="21600" extrusionOk="0">
                <a:moveTo>
                  <a:pt x="182" y="0"/>
                </a:moveTo>
                <a:cubicBezTo>
                  <a:pt x="81" y="0"/>
                  <a:pt x="0" y="291"/>
                  <a:pt x="0" y="650"/>
                </a:cubicBezTo>
                <a:lnTo>
                  <a:pt x="0" y="20950"/>
                </a:lnTo>
                <a:cubicBezTo>
                  <a:pt x="0" y="21309"/>
                  <a:pt x="81" y="21600"/>
                  <a:pt x="182" y="21600"/>
                </a:cubicBezTo>
                <a:lnTo>
                  <a:pt x="21418" y="21600"/>
                </a:lnTo>
                <a:cubicBezTo>
                  <a:pt x="21519" y="21600"/>
                  <a:pt x="21600" y="21309"/>
                  <a:pt x="21600" y="20950"/>
                </a:cubicBezTo>
                <a:lnTo>
                  <a:pt x="21600" y="650"/>
                </a:lnTo>
                <a:cubicBezTo>
                  <a:pt x="21600" y="291"/>
                  <a:pt x="21519" y="0"/>
                  <a:pt x="21418" y="0"/>
                </a:cubicBezTo>
                <a:lnTo>
                  <a:pt x="182" y="0"/>
                </a:lnTo>
                <a:close/>
              </a:path>
            </a:pathLst>
          </a:custGeom>
          <a:ln w="12700">
            <a:miter lim="400000"/>
          </a:ln>
        </p:spPr>
      </p:pic>
      <p:sp>
        <p:nvSpPr>
          <p:cNvPr id="216" name="Tekstvak 5"/>
          <p:cNvSpPr txBox="1"/>
          <p:nvPr/>
        </p:nvSpPr>
        <p:spPr>
          <a:xfrm>
            <a:off x="1025434" y="2171791"/>
            <a:ext cx="8110168" cy="929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204185"/>
                </a:solidFill>
                <a:latin typeface="Open Sans"/>
                <a:ea typeface="Open Sans"/>
                <a:cs typeface="Open Sans"/>
                <a:sym typeface="Open Sans"/>
              </a:defRPr>
            </a:pPr>
            <a:r>
              <a:t>”Uit de Schaduw’ </a:t>
            </a:r>
            <a:br/>
            <a:r>
              <a:t>Hanna Verboom</a:t>
            </a:r>
          </a:p>
        </p:txBody>
      </p:sp>
      <p:pic>
        <p:nvPicPr>
          <p:cNvPr id="217" name="RMG-persoon-op-trap-geeft-water-in-hoofd-persoon-scaled.png" descr="RMG-persoon-op-trap-geeft-water-in-hoofd-persoon-scaled.png"/>
          <p:cNvPicPr>
            <a:picLocks noChangeAspect="1"/>
          </p:cNvPicPr>
          <p:nvPr/>
        </p:nvPicPr>
        <p:blipFill>
          <a:blip r:embed="rId4"/>
          <a:srcRect r="3978"/>
          <a:stretch>
            <a:fillRect/>
          </a:stretch>
        </p:blipFill>
        <p:spPr>
          <a:xfrm>
            <a:off x="2747906" y="500962"/>
            <a:ext cx="9459155" cy="635703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04" name="Rotary mg achtergrond blauw.png" descr="Rotary mg achtergrond blauw.png"/>
          <p:cNvPicPr>
            <a:picLocks noChangeAspect="1"/>
          </p:cNvPicPr>
          <p:nvPr/>
        </p:nvPicPr>
        <p:blipFill>
          <a:blip r:embed="rId2"/>
          <a:srcRect l="42034" b="18793"/>
          <a:stretch>
            <a:fillRect/>
          </a:stretch>
        </p:blipFill>
        <p:spPr>
          <a:xfrm>
            <a:off x="-32240" y="1320070"/>
            <a:ext cx="6172288" cy="5569175"/>
          </a:xfrm>
          <a:prstGeom prst="rect">
            <a:avLst/>
          </a:prstGeom>
          <a:ln w="12700">
            <a:miter lim="400000"/>
          </a:ln>
        </p:spPr>
      </p:pic>
      <p:sp>
        <p:nvSpPr>
          <p:cNvPr id="105" name="Titel 1"/>
          <p:cNvSpPr txBox="1">
            <a:spLocks noGrp="1"/>
          </p:cNvSpPr>
          <p:nvPr>
            <p:ph type="title"/>
          </p:nvPr>
        </p:nvSpPr>
        <p:spPr>
          <a:xfrm>
            <a:off x="698500" y="381000"/>
            <a:ext cx="5393362" cy="1325563"/>
          </a:xfrm>
          <a:prstGeom prst="rect">
            <a:avLst/>
          </a:prstGeom>
        </p:spPr>
        <p:txBody>
          <a:bodyPr/>
          <a:lstStyle>
            <a:lvl1pPr>
              <a:defRPr b="1">
                <a:solidFill>
                  <a:srgbClr val="204185"/>
                </a:solidFill>
                <a:latin typeface="Open Sans"/>
                <a:ea typeface="Open Sans"/>
                <a:cs typeface="Open Sans"/>
                <a:sym typeface="Open Sans"/>
              </a:defRPr>
            </a:lvl1pPr>
          </a:lstStyle>
          <a:p>
            <a:r>
              <a:t>Jongeren</a:t>
            </a:r>
          </a:p>
        </p:txBody>
      </p:sp>
      <p:sp>
        <p:nvSpPr>
          <p:cNvPr id="106" name="Content Placeholder 7"/>
          <p:cNvSpPr txBox="1">
            <a:spLocks noGrp="1"/>
          </p:cNvSpPr>
          <p:nvPr>
            <p:ph type="body" sz="half" idx="1"/>
          </p:nvPr>
        </p:nvSpPr>
        <p:spPr>
          <a:xfrm>
            <a:off x="838199" y="1968500"/>
            <a:ext cx="5393363" cy="4351338"/>
          </a:xfrm>
          <a:prstGeom prst="rect">
            <a:avLst/>
          </a:prstGeom>
        </p:spPr>
        <p:txBody>
          <a:bodyPr/>
          <a:lstStyle/>
          <a:p>
            <a:pPr>
              <a:lnSpc>
                <a:spcPct val="120000"/>
              </a:lnSpc>
              <a:defRPr sz="2400">
                <a:solidFill>
                  <a:srgbClr val="204185"/>
                </a:solidFill>
                <a:latin typeface="Open Sans"/>
                <a:ea typeface="Open Sans"/>
                <a:cs typeface="Open Sans"/>
                <a:sym typeface="Open Sans"/>
              </a:defRPr>
            </a:pPr>
            <a:r>
              <a:t>Vaak gestresst  46%.</a:t>
            </a:r>
          </a:p>
          <a:p>
            <a:pPr>
              <a:lnSpc>
                <a:spcPct val="120000"/>
              </a:lnSpc>
              <a:defRPr sz="2400">
                <a:solidFill>
                  <a:srgbClr val="204185"/>
                </a:solidFill>
                <a:latin typeface="Open Sans"/>
                <a:ea typeface="Open Sans"/>
                <a:cs typeface="Open Sans"/>
                <a:sym typeface="Open Sans"/>
              </a:defRPr>
            </a:pPr>
            <a:r>
              <a:t>13 % Denkt wel eens over suicide.</a:t>
            </a:r>
          </a:p>
          <a:p>
            <a:pPr>
              <a:lnSpc>
                <a:spcPct val="120000"/>
              </a:lnSpc>
              <a:defRPr sz="2400">
                <a:solidFill>
                  <a:srgbClr val="204185"/>
                </a:solidFill>
                <a:latin typeface="Open Sans"/>
                <a:ea typeface="Open Sans"/>
                <a:cs typeface="Open Sans"/>
                <a:sym typeface="Open Sans"/>
              </a:defRPr>
            </a:pPr>
            <a:r>
              <a:t>43% Enigzins /erg eenzaam.</a:t>
            </a:r>
          </a:p>
          <a:p>
            <a:pPr>
              <a:lnSpc>
                <a:spcPct val="120000"/>
              </a:lnSpc>
              <a:defRPr sz="1800">
                <a:solidFill>
                  <a:srgbClr val="204185"/>
                </a:solidFill>
                <a:latin typeface="Open Sans"/>
                <a:ea typeface="Open Sans"/>
                <a:cs typeface="Open Sans"/>
                <a:sym typeface="Open Sans"/>
              </a:defRPr>
            </a:pPr>
            <a:r>
              <a:t>Referenties: Kwartaalonderzoek jongeren RIVM.</a:t>
            </a:r>
          </a:p>
        </p:txBody>
      </p:sp>
      <p:pic>
        <p:nvPicPr>
          <p:cNvPr id="107" name="Rotary jongen met rugzak.png" descr="Rotary jongen met rugzak.png"/>
          <p:cNvPicPr>
            <a:picLocks noChangeAspect="1"/>
          </p:cNvPicPr>
          <p:nvPr/>
        </p:nvPicPr>
        <p:blipFill>
          <a:blip r:embed="rId3"/>
          <a:srcRect b="12708"/>
          <a:stretch>
            <a:fillRect/>
          </a:stretch>
        </p:blipFill>
        <p:spPr>
          <a:xfrm>
            <a:off x="7181174" y="1645624"/>
            <a:ext cx="4565791" cy="5220749"/>
          </a:xfrm>
          <a:prstGeom prst="rect">
            <a:avLst/>
          </a:prstGeom>
          <a:ln w="12700">
            <a:miter lim="400000"/>
          </a:ln>
        </p:spPr>
      </p:pic>
      <p:pic>
        <p:nvPicPr>
          <p:cNvPr id="108" name="Afbeelding 2" descr="Afbeelding 2"/>
          <p:cNvPicPr>
            <a:picLocks noChangeAspect="1"/>
          </p:cNvPicPr>
          <p:nvPr/>
        </p:nvPicPr>
        <p:blipFill>
          <a:blip r:embed="rId4"/>
          <a:srcRect r="4" b="6"/>
          <a:stretch>
            <a:fillRect/>
          </a:stretch>
        </p:blipFill>
        <p:spPr>
          <a:xfrm>
            <a:off x="6845300" y="279400"/>
            <a:ext cx="4777185" cy="1301750"/>
          </a:xfrm>
          <a:custGeom>
            <a:avLst/>
            <a:gdLst/>
            <a:ahLst/>
            <a:cxnLst>
              <a:cxn ang="0">
                <a:pos x="wd2" y="hd2"/>
              </a:cxn>
              <a:cxn ang="5400000">
                <a:pos x="wd2" y="hd2"/>
              </a:cxn>
              <a:cxn ang="10800000">
                <a:pos x="wd2" y="hd2"/>
              </a:cxn>
              <a:cxn ang="16200000">
                <a:pos x="wd2" y="hd2"/>
              </a:cxn>
            </a:cxnLst>
            <a:rect l="0" t="0" r="r" b="b"/>
            <a:pathLst>
              <a:path w="21600" h="21600" extrusionOk="0">
                <a:moveTo>
                  <a:pt x="650" y="0"/>
                </a:moveTo>
                <a:cubicBezTo>
                  <a:pt x="291" y="0"/>
                  <a:pt x="0" y="249"/>
                  <a:pt x="0" y="553"/>
                </a:cubicBezTo>
                <a:lnTo>
                  <a:pt x="0" y="21053"/>
                </a:lnTo>
                <a:cubicBezTo>
                  <a:pt x="0" y="21357"/>
                  <a:pt x="291" y="21600"/>
                  <a:pt x="650" y="21600"/>
                </a:cubicBezTo>
                <a:lnTo>
                  <a:pt x="20950" y="21600"/>
                </a:lnTo>
                <a:cubicBezTo>
                  <a:pt x="21309" y="21600"/>
                  <a:pt x="21600" y="21357"/>
                  <a:pt x="21600" y="21053"/>
                </a:cubicBezTo>
                <a:lnTo>
                  <a:pt x="21600" y="553"/>
                </a:lnTo>
                <a:cubicBezTo>
                  <a:pt x="21600" y="249"/>
                  <a:pt x="21309" y="0"/>
                  <a:pt x="20950" y="0"/>
                </a:cubicBezTo>
                <a:lnTo>
                  <a:pt x="650" y="0"/>
                </a:lnTo>
                <a:close/>
              </a:path>
            </a:pathLst>
          </a:cu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0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0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06">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el 1"/>
          <p:cNvSpPr txBox="1">
            <a:spLocks noGrp="1"/>
          </p:cNvSpPr>
          <p:nvPr>
            <p:ph type="title"/>
          </p:nvPr>
        </p:nvSpPr>
        <p:spPr>
          <a:xfrm>
            <a:off x="5894961" y="479493"/>
            <a:ext cx="5458839" cy="1325564"/>
          </a:xfrm>
          <a:prstGeom prst="rect">
            <a:avLst/>
          </a:prstGeom>
        </p:spPr>
        <p:txBody>
          <a:bodyPr/>
          <a:lstStyle/>
          <a:p>
            <a:r>
              <a:t> </a:t>
            </a:r>
          </a:p>
        </p:txBody>
      </p:sp>
      <p:sp>
        <p:nvSpPr>
          <p:cNvPr id="111" name="Tijdelijke aanduiding voor inhoud 2"/>
          <p:cNvSpPr txBox="1">
            <a:spLocks noGrp="1"/>
          </p:cNvSpPr>
          <p:nvPr>
            <p:ph type="body" sz="half" idx="1"/>
          </p:nvPr>
        </p:nvSpPr>
        <p:spPr>
          <a:xfrm>
            <a:off x="5778500" y="1968500"/>
            <a:ext cx="5458839" cy="4192521"/>
          </a:xfrm>
          <a:prstGeom prst="rect">
            <a:avLst/>
          </a:prstGeom>
        </p:spPr>
        <p:txBody>
          <a:bodyPr/>
          <a:lstStyle/>
          <a:p>
            <a:pPr>
              <a:lnSpc>
                <a:spcPct val="120000"/>
              </a:lnSpc>
              <a:defRPr sz="2400">
                <a:solidFill>
                  <a:srgbClr val="204185"/>
                </a:solidFill>
                <a:latin typeface="Open Sans"/>
                <a:ea typeface="Open Sans"/>
                <a:cs typeface="Open Sans"/>
                <a:sym typeface="Open Sans"/>
              </a:defRPr>
            </a:pPr>
            <a:r>
              <a:t>Het overkomt ons/kan ons allemaal overkomen.</a:t>
            </a:r>
          </a:p>
          <a:p>
            <a:pPr>
              <a:lnSpc>
                <a:spcPct val="120000"/>
              </a:lnSpc>
              <a:defRPr sz="2400">
                <a:solidFill>
                  <a:srgbClr val="204185"/>
                </a:solidFill>
                <a:latin typeface="Open Sans"/>
                <a:ea typeface="Open Sans"/>
                <a:cs typeface="Open Sans"/>
                <a:sym typeface="Open Sans"/>
              </a:defRPr>
            </a:pPr>
            <a:r>
              <a:t>Iedereen krijgt ermee te maken.</a:t>
            </a:r>
          </a:p>
          <a:p>
            <a:pPr>
              <a:lnSpc>
                <a:spcPct val="120000"/>
              </a:lnSpc>
              <a:defRPr sz="2400">
                <a:solidFill>
                  <a:srgbClr val="204185"/>
                </a:solidFill>
                <a:latin typeface="Open Sans"/>
                <a:ea typeface="Open Sans"/>
                <a:cs typeface="Open Sans"/>
                <a:sym typeface="Open Sans"/>
              </a:defRPr>
            </a:pPr>
            <a:r>
              <a:t>Grote persoonlijke gevolgen.</a:t>
            </a:r>
          </a:p>
          <a:p>
            <a:pPr>
              <a:lnSpc>
                <a:spcPct val="120000"/>
              </a:lnSpc>
              <a:defRPr sz="2400">
                <a:solidFill>
                  <a:srgbClr val="204185"/>
                </a:solidFill>
                <a:latin typeface="Open Sans"/>
                <a:ea typeface="Open Sans"/>
                <a:cs typeface="Open Sans"/>
                <a:sym typeface="Open Sans"/>
              </a:defRPr>
            </a:pPr>
            <a:r>
              <a:t>Grote maatschappelijke/economische gevolgen.</a:t>
            </a:r>
          </a:p>
        </p:txBody>
      </p:sp>
      <p:pic>
        <p:nvPicPr>
          <p:cNvPr id="112" name="Rotary portret serie 10.png" descr="Rotary portret serie 10.png"/>
          <p:cNvPicPr>
            <a:picLocks noChangeAspect="1"/>
          </p:cNvPicPr>
          <p:nvPr/>
        </p:nvPicPr>
        <p:blipFill>
          <a:blip r:embed="rId2"/>
          <a:srcRect r="10592"/>
          <a:stretch>
            <a:fillRect/>
          </a:stretch>
        </p:blipFill>
        <p:spPr>
          <a:xfrm flipH="1">
            <a:off x="-21961" y="996962"/>
            <a:ext cx="9973612" cy="5959211"/>
          </a:xfrm>
          <a:prstGeom prst="rect">
            <a:avLst/>
          </a:prstGeom>
          <a:ln w="12700">
            <a:miter lim="400000"/>
          </a:ln>
        </p:spPr>
      </p:pic>
      <p:pic>
        <p:nvPicPr>
          <p:cNvPr id="2" name="Afbeelding 2" descr="Afbeelding 2">
            <a:extLst>
              <a:ext uri="{FF2B5EF4-FFF2-40B4-BE49-F238E27FC236}">
                <a16:creationId xmlns:a16="http://schemas.microsoft.com/office/drawing/2014/main" id="{53BF14E0-F6A5-13BB-6C9A-17261919A960}"/>
              </a:ext>
            </a:extLst>
          </p:cNvPr>
          <p:cNvPicPr>
            <a:picLocks noChangeAspect="1"/>
          </p:cNvPicPr>
          <p:nvPr/>
        </p:nvPicPr>
        <p:blipFill>
          <a:blip r:embed="rId3"/>
          <a:srcRect r="4" b="6"/>
          <a:stretch>
            <a:fillRect/>
          </a:stretch>
        </p:blipFill>
        <p:spPr>
          <a:xfrm>
            <a:off x="6845300" y="279400"/>
            <a:ext cx="4777185" cy="1301750"/>
          </a:xfrm>
          <a:custGeom>
            <a:avLst/>
            <a:gdLst/>
            <a:ahLst/>
            <a:cxnLst>
              <a:cxn ang="0">
                <a:pos x="wd2" y="hd2"/>
              </a:cxn>
              <a:cxn ang="5400000">
                <a:pos x="wd2" y="hd2"/>
              </a:cxn>
              <a:cxn ang="10800000">
                <a:pos x="wd2" y="hd2"/>
              </a:cxn>
              <a:cxn ang="16200000">
                <a:pos x="wd2" y="hd2"/>
              </a:cxn>
            </a:cxnLst>
            <a:rect l="0" t="0" r="r" b="b"/>
            <a:pathLst>
              <a:path w="21600" h="21600" extrusionOk="0">
                <a:moveTo>
                  <a:pt x="650" y="0"/>
                </a:moveTo>
                <a:cubicBezTo>
                  <a:pt x="291" y="0"/>
                  <a:pt x="0" y="249"/>
                  <a:pt x="0" y="553"/>
                </a:cubicBezTo>
                <a:lnTo>
                  <a:pt x="0" y="21053"/>
                </a:lnTo>
                <a:cubicBezTo>
                  <a:pt x="0" y="21357"/>
                  <a:pt x="291" y="21600"/>
                  <a:pt x="650" y="21600"/>
                </a:cubicBezTo>
                <a:lnTo>
                  <a:pt x="20950" y="21600"/>
                </a:lnTo>
                <a:cubicBezTo>
                  <a:pt x="21309" y="21600"/>
                  <a:pt x="21600" y="21357"/>
                  <a:pt x="21600" y="21053"/>
                </a:cubicBezTo>
                <a:lnTo>
                  <a:pt x="21600" y="553"/>
                </a:lnTo>
                <a:cubicBezTo>
                  <a:pt x="21600" y="249"/>
                  <a:pt x="21309" y="0"/>
                  <a:pt x="20950" y="0"/>
                </a:cubicBezTo>
                <a:lnTo>
                  <a:pt x="650" y="0"/>
                </a:lnTo>
                <a:close/>
              </a:path>
            </a:pathLst>
          </a:cu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11">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1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11">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el 1"/>
          <p:cNvSpPr txBox="1">
            <a:spLocks noGrp="1"/>
          </p:cNvSpPr>
          <p:nvPr>
            <p:ph type="title"/>
          </p:nvPr>
        </p:nvSpPr>
        <p:spPr>
          <a:xfrm>
            <a:off x="698500" y="381000"/>
            <a:ext cx="10515600" cy="1325563"/>
          </a:xfrm>
          <a:prstGeom prst="rect">
            <a:avLst/>
          </a:prstGeom>
        </p:spPr>
        <p:txBody>
          <a:bodyPr/>
          <a:lstStyle>
            <a:lvl1pPr>
              <a:defRPr b="1">
                <a:solidFill>
                  <a:srgbClr val="204185"/>
                </a:solidFill>
                <a:latin typeface="Open Sans"/>
                <a:ea typeface="Open Sans"/>
                <a:cs typeface="Open Sans"/>
                <a:sym typeface="Open Sans"/>
              </a:defRPr>
            </a:lvl1pPr>
          </a:lstStyle>
          <a:p>
            <a:r>
              <a:t>25-6-2024</a:t>
            </a:r>
          </a:p>
        </p:txBody>
      </p:sp>
      <p:pic>
        <p:nvPicPr>
          <p:cNvPr id="115" name="Afbeelding 2" descr="Afbeelding 2"/>
          <p:cNvPicPr>
            <a:picLocks noChangeAspect="1"/>
          </p:cNvPicPr>
          <p:nvPr/>
        </p:nvPicPr>
        <p:blipFill>
          <a:blip r:embed="rId2"/>
          <a:stretch>
            <a:fillRect/>
          </a:stretch>
        </p:blipFill>
        <p:spPr>
          <a:xfrm>
            <a:off x="6845300" y="279400"/>
            <a:ext cx="4866803" cy="1233766"/>
          </a:xfrm>
          <a:custGeom>
            <a:avLst/>
            <a:gdLst/>
            <a:ahLst/>
            <a:cxnLst>
              <a:cxn ang="0">
                <a:pos x="wd2" y="hd2"/>
              </a:cxn>
              <a:cxn ang="5400000">
                <a:pos x="wd2" y="hd2"/>
              </a:cxn>
              <a:cxn ang="10800000">
                <a:pos x="wd2" y="hd2"/>
              </a:cxn>
              <a:cxn ang="16200000">
                <a:pos x="wd2" y="hd2"/>
              </a:cxn>
            </a:cxnLst>
            <a:rect l="0" t="0" r="r" b="b"/>
            <a:pathLst>
              <a:path w="21600" h="21600" extrusionOk="0">
                <a:moveTo>
                  <a:pt x="181" y="0"/>
                </a:moveTo>
                <a:cubicBezTo>
                  <a:pt x="81" y="0"/>
                  <a:pt x="0" y="294"/>
                  <a:pt x="0" y="653"/>
                </a:cubicBezTo>
                <a:lnTo>
                  <a:pt x="0" y="20947"/>
                </a:lnTo>
                <a:cubicBezTo>
                  <a:pt x="0" y="21306"/>
                  <a:pt x="81" y="21600"/>
                  <a:pt x="181" y="21600"/>
                </a:cubicBezTo>
                <a:lnTo>
                  <a:pt x="21419" y="21600"/>
                </a:lnTo>
                <a:cubicBezTo>
                  <a:pt x="21519" y="21600"/>
                  <a:pt x="21600" y="21306"/>
                  <a:pt x="21600" y="20947"/>
                </a:cubicBezTo>
                <a:lnTo>
                  <a:pt x="21600" y="653"/>
                </a:lnTo>
                <a:cubicBezTo>
                  <a:pt x="21600" y="294"/>
                  <a:pt x="21519" y="0"/>
                  <a:pt x="21419" y="0"/>
                </a:cubicBezTo>
                <a:lnTo>
                  <a:pt x="181" y="0"/>
                </a:lnTo>
                <a:close/>
              </a:path>
            </a:pathLst>
          </a:custGeom>
          <a:ln w="12700">
            <a:miter lim="400000"/>
          </a:ln>
        </p:spPr>
      </p:pic>
      <p:pic>
        <p:nvPicPr>
          <p:cNvPr id="116" name="Tijdelijke aanduiding voor inhoud 4" descr="Tijdelijke aanduiding voor inhoud 4"/>
          <p:cNvPicPr>
            <a:picLocks noChangeAspect="1"/>
          </p:cNvPicPr>
          <p:nvPr/>
        </p:nvPicPr>
        <p:blipFill>
          <a:blip r:embed="rId3"/>
          <a:srcRect l="1216" t="2689" r="1216" b="2689"/>
          <a:stretch>
            <a:fillRect/>
          </a:stretch>
        </p:blipFill>
        <p:spPr>
          <a:xfrm>
            <a:off x="-25388" y="1970116"/>
            <a:ext cx="8626766" cy="4921381"/>
          </a:xfrm>
          <a:prstGeom prst="rect">
            <a:avLst/>
          </a:prstGeom>
          <a:ln w="12700">
            <a:miter lim="400000"/>
          </a:ln>
        </p:spPr>
      </p:pic>
      <p:pic>
        <p:nvPicPr>
          <p:cNvPr id="117" name="Rotary portret serie deel 1.png" descr="Rotary portret serie deel 1.png"/>
          <p:cNvPicPr>
            <a:picLocks noChangeAspect="1"/>
          </p:cNvPicPr>
          <p:nvPr/>
        </p:nvPicPr>
        <p:blipFill>
          <a:blip r:embed="rId4">
            <a:alphaModFix amt="30080"/>
          </a:blip>
          <a:srcRect l="23953"/>
          <a:stretch>
            <a:fillRect/>
          </a:stretch>
        </p:blipFill>
        <p:spPr>
          <a:xfrm flipH="1">
            <a:off x="8098357" y="2833344"/>
            <a:ext cx="4105936" cy="411718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el 1"/>
          <p:cNvSpPr txBox="1">
            <a:spLocks noGrp="1"/>
          </p:cNvSpPr>
          <p:nvPr>
            <p:ph type="title"/>
          </p:nvPr>
        </p:nvSpPr>
        <p:spPr>
          <a:xfrm>
            <a:off x="698500" y="381000"/>
            <a:ext cx="10515600" cy="1325563"/>
          </a:xfrm>
          <a:prstGeom prst="rect">
            <a:avLst/>
          </a:prstGeom>
        </p:spPr>
        <p:txBody>
          <a:bodyPr/>
          <a:lstStyle>
            <a:lvl1pPr>
              <a:defRPr b="1">
                <a:solidFill>
                  <a:srgbClr val="204185"/>
                </a:solidFill>
                <a:latin typeface="Open Sans"/>
                <a:ea typeface="Open Sans"/>
                <a:cs typeface="Open Sans"/>
                <a:sym typeface="Open Sans"/>
              </a:defRPr>
            </a:lvl1pPr>
          </a:lstStyle>
          <a:p>
            <a:r>
              <a:t>Indringende oproep</a:t>
            </a:r>
          </a:p>
        </p:txBody>
      </p:sp>
      <p:pic>
        <p:nvPicPr>
          <p:cNvPr id="120" name="Afbeelding 2" descr="Afbeelding 2"/>
          <p:cNvPicPr>
            <a:picLocks noChangeAspect="1"/>
          </p:cNvPicPr>
          <p:nvPr/>
        </p:nvPicPr>
        <p:blipFill>
          <a:blip r:embed="rId2"/>
          <a:srcRect l="597" t="597" r="597" b="597"/>
          <a:stretch>
            <a:fillRect/>
          </a:stretch>
        </p:blipFill>
        <p:spPr>
          <a:xfrm>
            <a:off x="3640668" y="1639596"/>
            <a:ext cx="5224270" cy="5234728"/>
          </a:xfrm>
          <a:prstGeom prst="rect">
            <a:avLst/>
          </a:prstGeom>
          <a:ln w="12700">
            <a:miter lim="400000"/>
          </a:ln>
        </p:spPr>
      </p:pic>
      <p:pic>
        <p:nvPicPr>
          <p:cNvPr id="121" name="Afbeelding 3" descr="Afbeelding 3"/>
          <p:cNvPicPr>
            <a:picLocks noChangeAspect="1"/>
          </p:cNvPicPr>
          <p:nvPr/>
        </p:nvPicPr>
        <p:blipFill>
          <a:blip r:embed="rId3"/>
          <a:stretch>
            <a:fillRect/>
          </a:stretch>
        </p:blipFill>
        <p:spPr>
          <a:xfrm>
            <a:off x="6845300" y="279400"/>
            <a:ext cx="4866803" cy="1233766"/>
          </a:xfrm>
          <a:custGeom>
            <a:avLst/>
            <a:gdLst/>
            <a:ahLst/>
            <a:cxnLst>
              <a:cxn ang="0">
                <a:pos x="wd2" y="hd2"/>
              </a:cxn>
              <a:cxn ang="5400000">
                <a:pos x="wd2" y="hd2"/>
              </a:cxn>
              <a:cxn ang="10800000">
                <a:pos x="wd2" y="hd2"/>
              </a:cxn>
              <a:cxn ang="16200000">
                <a:pos x="wd2" y="hd2"/>
              </a:cxn>
            </a:cxnLst>
            <a:rect l="0" t="0" r="r" b="b"/>
            <a:pathLst>
              <a:path w="21600" h="21600" extrusionOk="0">
                <a:moveTo>
                  <a:pt x="181" y="0"/>
                </a:moveTo>
                <a:cubicBezTo>
                  <a:pt x="81" y="0"/>
                  <a:pt x="0" y="294"/>
                  <a:pt x="0" y="653"/>
                </a:cubicBezTo>
                <a:lnTo>
                  <a:pt x="0" y="20947"/>
                </a:lnTo>
                <a:cubicBezTo>
                  <a:pt x="0" y="21306"/>
                  <a:pt x="81" y="21600"/>
                  <a:pt x="181" y="21600"/>
                </a:cubicBezTo>
                <a:lnTo>
                  <a:pt x="21419" y="21600"/>
                </a:lnTo>
                <a:cubicBezTo>
                  <a:pt x="21519" y="21600"/>
                  <a:pt x="21600" y="21306"/>
                  <a:pt x="21600" y="20947"/>
                </a:cubicBezTo>
                <a:lnTo>
                  <a:pt x="21600" y="653"/>
                </a:lnTo>
                <a:cubicBezTo>
                  <a:pt x="21600" y="294"/>
                  <a:pt x="21519" y="0"/>
                  <a:pt x="21419" y="0"/>
                </a:cubicBezTo>
                <a:lnTo>
                  <a:pt x="181" y="0"/>
                </a:lnTo>
                <a:close/>
              </a:path>
            </a:pathLst>
          </a:custGeom>
          <a:ln w="12700">
            <a:miter lim="400000"/>
          </a:ln>
        </p:spPr>
      </p:pic>
      <p:pic>
        <p:nvPicPr>
          <p:cNvPr id="122" name="Rotary portret 9.png" descr="Rotary portret 9.png"/>
          <p:cNvPicPr>
            <a:picLocks noChangeAspect="1"/>
          </p:cNvPicPr>
          <p:nvPr/>
        </p:nvPicPr>
        <p:blipFill>
          <a:blip r:embed="rId4">
            <a:alphaModFix amt="30395"/>
          </a:blip>
          <a:srcRect r="14057" b="2315"/>
          <a:stretch>
            <a:fillRect/>
          </a:stretch>
        </p:blipFill>
        <p:spPr>
          <a:xfrm>
            <a:off x="8349603" y="1551093"/>
            <a:ext cx="3863091" cy="5361068"/>
          </a:xfrm>
          <a:prstGeom prst="rect">
            <a:avLst/>
          </a:prstGeom>
          <a:ln w="12700">
            <a:miter lim="400000"/>
          </a:ln>
        </p:spPr>
      </p:pic>
      <p:pic>
        <p:nvPicPr>
          <p:cNvPr id="123" name="Rotary portret serie 3.png" descr="Rotary portret serie 3.png"/>
          <p:cNvPicPr>
            <a:picLocks noChangeAspect="1"/>
          </p:cNvPicPr>
          <p:nvPr/>
        </p:nvPicPr>
        <p:blipFill>
          <a:blip r:embed="rId5">
            <a:alphaModFix amt="29767"/>
          </a:blip>
          <a:srcRect l="12596" b="1518"/>
          <a:stretch>
            <a:fillRect/>
          </a:stretch>
        </p:blipFill>
        <p:spPr>
          <a:xfrm>
            <a:off x="4102" y="1103180"/>
            <a:ext cx="4444584" cy="57658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Rotary mg achtergrond blauw.png" descr="Rotary mg achtergrond blauw.png"/>
          <p:cNvPicPr>
            <a:picLocks noChangeAspect="1"/>
          </p:cNvPicPr>
          <p:nvPr/>
        </p:nvPicPr>
        <p:blipFill>
          <a:blip r:embed="rId2"/>
          <a:srcRect l="22728" r="7236" b="39571"/>
          <a:stretch>
            <a:fillRect/>
          </a:stretch>
        </p:blipFill>
        <p:spPr>
          <a:xfrm>
            <a:off x="-2422" y="89328"/>
            <a:ext cx="12196844" cy="6777833"/>
          </a:xfrm>
          <a:prstGeom prst="rect">
            <a:avLst/>
          </a:prstGeom>
          <a:ln w="12700">
            <a:miter lim="400000"/>
          </a:ln>
        </p:spPr>
      </p:pic>
      <p:pic>
        <p:nvPicPr>
          <p:cNvPr id="126" name="Picture 2" descr="Picture 2"/>
          <p:cNvPicPr>
            <a:picLocks noChangeAspect="1"/>
          </p:cNvPicPr>
          <p:nvPr/>
        </p:nvPicPr>
        <p:blipFill>
          <a:blip r:embed="rId3"/>
          <a:stretch>
            <a:fillRect/>
          </a:stretch>
        </p:blipFill>
        <p:spPr>
          <a:xfrm>
            <a:off x="-21147" y="2063894"/>
            <a:ext cx="7186611" cy="4791075"/>
          </a:xfrm>
          <a:prstGeom prst="rect">
            <a:avLst/>
          </a:prstGeom>
          <a:ln w="12700">
            <a:miter lim="400000"/>
          </a:ln>
        </p:spPr>
      </p:pic>
      <p:sp>
        <p:nvSpPr>
          <p:cNvPr id="127" name="Titel 1"/>
          <p:cNvSpPr txBox="1">
            <a:spLocks noGrp="1"/>
          </p:cNvSpPr>
          <p:nvPr>
            <p:ph type="title"/>
          </p:nvPr>
        </p:nvSpPr>
        <p:spPr>
          <a:xfrm>
            <a:off x="698500" y="381000"/>
            <a:ext cx="10999840" cy="1548580"/>
          </a:xfrm>
          <a:prstGeom prst="rect">
            <a:avLst/>
          </a:prstGeom>
        </p:spPr>
        <p:txBody>
          <a:bodyPr/>
          <a:lstStyle/>
          <a:p>
            <a:pPr defTabSz="630936">
              <a:defRPr sz="3036" b="1">
                <a:solidFill>
                  <a:srgbClr val="204185"/>
                </a:solidFill>
                <a:latin typeface="Open Sans"/>
                <a:ea typeface="Open Sans"/>
                <a:cs typeface="Open Sans"/>
                <a:sym typeface="Open Sans"/>
              </a:defRPr>
            </a:pPr>
            <a:br/>
            <a:r>
              <a:t>Ondertekening Convenant </a:t>
            </a:r>
            <a:br/>
            <a:r>
              <a:t>“Samen Sterker”</a:t>
            </a:r>
          </a:p>
        </p:txBody>
      </p:sp>
      <p:pic>
        <p:nvPicPr>
          <p:cNvPr id="128" name="Afbeelding 2" descr="Afbeelding 2"/>
          <p:cNvPicPr>
            <a:picLocks noChangeAspect="1"/>
          </p:cNvPicPr>
          <p:nvPr/>
        </p:nvPicPr>
        <p:blipFill>
          <a:blip r:embed="rId4"/>
          <a:srcRect r="2"/>
          <a:stretch>
            <a:fillRect/>
          </a:stretch>
        </p:blipFill>
        <p:spPr>
          <a:xfrm>
            <a:off x="6843251" y="276799"/>
            <a:ext cx="5136357" cy="1399699"/>
          </a:xfrm>
          <a:custGeom>
            <a:avLst/>
            <a:gdLst/>
            <a:ahLst/>
            <a:cxnLst>
              <a:cxn ang="0">
                <a:pos x="wd2" y="hd2"/>
              </a:cxn>
              <a:cxn ang="5400000">
                <a:pos x="wd2" y="hd2"/>
              </a:cxn>
              <a:cxn ang="10800000">
                <a:pos x="wd2" y="hd2"/>
              </a:cxn>
              <a:cxn ang="16200000">
                <a:pos x="wd2" y="hd2"/>
              </a:cxn>
            </a:cxnLst>
            <a:rect l="0" t="0" r="r" b="b"/>
            <a:pathLst>
              <a:path w="21600" h="21600" extrusionOk="0">
                <a:moveTo>
                  <a:pt x="182" y="0"/>
                </a:moveTo>
                <a:cubicBezTo>
                  <a:pt x="82" y="0"/>
                  <a:pt x="0" y="290"/>
                  <a:pt x="0" y="649"/>
                </a:cubicBezTo>
                <a:lnTo>
                  <a:pt x="0" y="20951"/>
                </a:lnTo>
                <a:cubicBezTo>
                  <a:pt x="0" y="21310"/>
                  <a:pt x="82" y="21600"/>
                  <a:pt x="182" y="21600"/>
                </a:cubicBezTo>
                <a:lnTo>
                  <a:pt x="21420" y="21600"/>
                </a:lnTo>
                <a:cubicBezTo>
                  <a:pt x="21520" y="21600"/>
                  <a:pt x="21600" y="21310"/>
                  <a:pt x="21600" y="20951"/>
                </a:cubicBezTo>
                <a:lnTo>
                  <a:pt x="21600" y="649"/>
                </a:lnTo>
                <a:cubicBezTo>
                  <a:pt x="21600" y="290"/>
                  <a:pt x="21520" y="0"/>
                  <a:pt x="21420" y="0"/>
                </a:cubicBezTo>
                <a:lnTo>
                  <a:pt x="182" y="0"/>
                </a:lnTo>
                <a:close/>
              </a:path>
            </a:pathLst>
          </a:custGeom>
          <a:ln w="12700">
            <a:miter lim="400000"/>
          </a:ln>
        </p:spPr>
      </p:pic>
      <p:sp>
        <p:nvSpPr>
          <p:cNvPr id="129" name="Tekstvak 4"/>
          <p:cNvSpPr txBox="1"/>
          <p:nvPr/>
        </p:nvSpPr>
        <p:spPr>
          <a:xfrm>
            <a:off x="7957818" y="2044700"/>
            <a:ext cx="3780422" cy="15163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defRPr sz="2400" b="1">
                <a:solidFill>
                  <a:srgbClr val="204185"/>
                </a:solidFill>
                <a:latin typeface="Open Sans"/>
                <a:ea typeface="Open Sans"/>
                <a:cs typeface="Open Sans"/>
                <a:sym typeface="Open Sans"/>
              </a:defRPr>
            </a:lvl1pPr>
          </a:lstStyle>
          <a:p>
            <a:r>
              <a:t>Oprichting Rotary Action Group Mental Health Initiatives </a:t>
            </a:r>
          </a:p>
        </p:txBody>
      </p:sp>
      <p:sp>
        <p:nvSpPr>
          <p:cNvPr id="130" name="Tekstvak 5"/>
          <p:cNvSpPr txBox="1"/>
          <p:nvPr/>
        </p:nvSpPr>
        <p:spPr>
          <a:xfrm>
            <a:off x="7957818" y="4188542"/>
            <a:ext cx="3780422" cy="1013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defRPr sz="2400">
                <a:solidFill>
                  <a:srgbClr val="204185"/>
                </a:solidFill>
                <a:latin typeface="Open Sans"/>
                <a:ea typeface="Open Sans"/>
                <a:cs typeface="Open Sans"/>
                <a:sym typeface="Open Sans"/>
              </a:defRPr>
            </a:lvl1pPr>
          </a:lstStyle>
          <a:p>
            <a:r>
              <a:t>Stichting Rotary Mentale Gezondheid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Rotary mg achtergrond blauw.png" descr="Rotary mg achtergrond blauw.png"/>
          <p:cNvPicPr>
            <a:picLocks noChangeAspect="1"/>
          </p:cNvPicPr>
          <p:nvPr/>
        </p:nvPicPr>
        <p:blipFill>
          <a:blip r:embed="rId2"/>
          <a:srcRect l="1147" b="18218"/>
          <a:stretch>
            <a:fillRect/>
          </a:stretch>
        </p:blipFill>
        <p:spPr>
          <a:xfrm>
            <a:off x="4356" y="450585"/>
            <a:ext cx="12052043" cy="6421632"/>
          </a:xfrm>
          <a:prstGeom prst="rect">
            <a:avLst/>
          </a:prstGeom>
          <a:ln w="12700">
            <a:miter lim="400000"/>
          </a:ln>
        </p:spPr>
      </p:pic>
      <p:sp>
        <p:nvSpPr>
          <p:cNvPr id="133" name="Tekstvak 2"/>
          <p:cNvSpPr txBox="1"/>
          <p:nvPr/>
        </p:nvSpPr>
        <p:spPr>
          <a:xfrm>
            <a:off x="838200" y="1968500"/>
            <a:ext cx="10843260" cy="4724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20000"/>
              </a:lnSpc>
              <a:spcBef>
                <a:spcPts val="1500"/>
              </a:spcBef>
              <a:defRPr sz="2400">
                <a:solidFill>
                  <a:srgbClr val="204185"/>
                </a:solidFill>
                <a:latin typeface="Open Sans"/>
                <a:ea typeface="Open Sans"/>
                <a:cs typeface="Open Sans"/>
                <a:sym typeface="Open Sans"/>
              </a:defRPr>
            </a:pPr>
            <a:r>
              <a:t>Rotary Mentale Gezondheid is een initiatief binnen Rotary Nederland, gericht op het versterken van bewustzijn, kennis en ondersteuning rondom mentale gezondheid. We werken nauw samen met partners uit de gezondheidszorg, het onderwijs en het maatschappelijk veld. Binnen Rotaryclubs stimuleren we leden om mentale gezondheid bespreekbaar te maken – op de club, op school, op de werkvloer, in de samenleving.</a:t>
            </a:r>
          </a:p>
          <a:p>
            <a:pPr>
              <a:lnSpc>
                <a:spcPct val="120000"/>
              </a:lnSpc>
              <a:spcBef>
                <a:spcPts val="1500"/>
              </a:spcBef>
              <a:defRPr sz="2400">
                <a:solidFill>
                  <a:srgbClr val="204185"/>
                </a:solidFill>
                <a:latin typeface="Open Sans"/>
                <a:ea typeface="Open Sans"/>
                <a:cs typeface="Open Sans"/>
                <a:sym typeface="Open Sans"/>
              </a:defRPr>
            </a:pPr>
            <a:r>
              <a:t>“Iedereen kent wel iemand die worstelt met mentale gezondheid. Soms zijn we het zelf. Samen kunnen we het verschil maken.” – Rotary Mentale Gezondheid</a:t>
            </a:r>
          </a:p>
        </p:txBody>
      </p:sp>
      <p:pic>
        <p:nvPicPr>
          <p:cNvPr id="134" name="Afbeelding 3" descr="Afbeelding 3"/>
          <p:cNvPicPr>
            <a:picLocks noChangeAspect="1"/>
          </p:cNvPicPr>
          <p:nvPr/>
        </p:nvPicPr>
        <p:blipFill>
          <a:blip r:embed="rId3"/>
          <a:stretch>
            <a:fillRect/>
          </a:stretch>
        </p:blipFill>
        <p:spPr>
          <a:xfrm>
            <a:off x="6845300" y="279400"/>
            <a:ext cx="4866803" cy="1233766"/>
          </a:xfrm>
          <a:custGeom>
            <a:avLst/>
            <a:gdLst/>
            <a:ahLst/>
            <a:cxnLst>
              <a:cxn ang="0">
                <a:pos x="wd2" y="hd2"/>
              </a:cxn>
              <a:cxn ang="5400000">
                <a:pos x="wd2" y="hd2"/>
              </a:cxn>
              <a:cxn ang="10800000">
                <a:pos x="wd2" y="hd2"/>
              </a:cxn>
              <a:cxn ang="16200000">
                <a:pos x="wd2" y="hd2"/>
              </a:cxn>
            </a:cxnLst>
            <a:rect l="0" t="0" r="r" b="b"/>
            <a:pathLst>
              <a:path w="21600" h="21600" extrusionOk="0">
                <a:moveTo>
                  <a:pt x="181" y="0"/>
                </a:moveTo>
                <a:cubicBezTo>
                  <a:pt x="81" y="0"/>
                  <a:pt x="0" y="294"/>
                  <a:pt x="0" y="653"/>
                </a:cubicBezTo>
                <a:lnTo>
                  <a:pt x="0" y="20947"/>
                </a:lnTo>
                <a:cubicBezTo>
                  <a:pt x="0" y="21306"/>
                  <a:pt x="81" y="21600"/>
                  <a:pt x="181" y="21600"/>
                </a:cubicBezTo>
                <a:lnTo>
                  <a:pt x="21419" y="21600"/>
                </a:lnTo>
                <a:cubicBezTo>
                  <a:pt x="21519" y="21600"/>
                  <a:pt x="21600" y="21306"/>
                  <a:pt x="21600" y="20947"/>
                </a:cubicBezTo>
                <a:lnTo>
                  <a:pt x="21600" y="653"/>
                </a:lnTo>
                <a:cubicBezTo>
                  <a:pt x="21600" y="294"/>
                  <a:pt x="21519" y="0"/>
                  <a:pt x="21419" y="0"/>
                </a:cubicBezTo>
                <a:lnTo>
                  <a:pt x="181" y="0"/>
                </a:lnTo>
                <a:close/>
              </a:path>
            </a:pathLst>
          </a:custGeom>
          <a:ln w="12700">
            <a:miter lim="400000"/>
          </a:ln>
        </p:spPr>
      </p:pic>
      <p:sp>
        <p:nvSpPr>
          <p:cNvPr id="135" name="Wat is de Rotary…"/>
          <p:cNvSpPr txBox="1">
            <a:spLocks noGrp="1"/>
          </p:cNvSpPr>
          <p:nvPr>
            <p:ph type="title" idx="4294967295"/>
          </p:nvPr>
        </p:nvSpPr>
        <p:spPr>
          <a:xfrm>
            <a:off x="698500" y="479493"/>
            <a:ext cx="5527569" cy="1325564"/>
          </a:xfrm>
          <a:prstGeom prst="rect">
            <a:avLst/>
          </a:prstGeom>
        </p:spPr>
        <p:txBody>
          <a:bodyPr/>
          <a:lstStyle/>
          <a:p>
            <a:pPr defTabSz="786384">
              <a:defRPr sz="3784" b="1">
                <a:solidFill>
                  <a:srgbClr val="204185"/>
                </a:solidFill>
                <a:latin typeface="Open Sans"/>
                <a:ea typeface="Open Sans"/>
                <a:cs typeface="Open Sans"/>
                <a:sym typeface="Open Sans"/>
              </a:defRPr>
            </a:pPr>
            <a:r>
              <a:t>Wat is de Rotary</a:t>
            </a:r>
          </a:p>
          <a:p>
            <a:pPr defTabSz="786384">
              <a:defRPr sz="3784" b="1">
                <a:solidFill>
                  <a:srgbClr val="204185"/>
                </a:solidFill>
                <a:latin typeface="Open Sans"/>
                <a:ea typeface="Open Sans"/>
                <a:cs typeface="Open Sans"/>
                <a:sym typeface="Open Sans"/>
              </a:defRPr>
            </a:pPr>
            <a:r>
              <a:t>Mentale Gezondheid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el 1"/>
          <p:cNvSpPr txBox="1">
            <a:spLocks noGrp="1"/>
          </p:cNvSpPr>
          <p:nvPr>
            <p:ph type="title"/>
          </p:nvPr>
        </p:nvSpPr>
        <p:spPr>
          <a:xfrm>
            <a:off x="698500" y="381000"/>
            <a:ext cx="10515600" cy="1325563"/>
          </a:xfrm>
          <a:prstGeom prst="rect">
            <a:avLst/>
          </a:prstGeom>
        </p:spPr>
        <p:txBody>
          <a:bodyPr/>
          <a:lstStyle>
            <a:lvl1pPr>
              <a:defRPr b="1">
                <a:solidFill>
                  <a:srgbClr val="204185"/>
                </a:solidFill>
                <a:latin typeface="Open Sans"/>
                <a:ea typeface="Open Sans"/>
                <a:cs typeface="Open Sans"/>
                <a:sym typeface="Open Sans"/>
              </a:defRPr>
            </a:lvl1pPr>
          </a:lstStyle>
          <a:p>
            <a:r>
              <a:t>Partners</a:t>
            </a:r>
          </a:p>
        </p:txBody>
      </p:sp>
      <p:pic>
        <p:nvPicPr>
          <p:cNvPr id="138" name="Afbeelding 2" descr="Afbeelding 2"/>
          <p:cNvPicPr>
            <a:picLocks noChangeAspect="1"/>
          </p:cNvPicPr>
          <p:nvPr/>
        </p:nvPicPr>
        <p:blipFill>
          <a:blip r:embed="rId2"/>
          <a:stretch>
            <a:fillRect/>
          </a:stretch>
        </p:blipFill>
        <p:spPr>
          <a:xfrm>
            <a:off x="6845300" y="279400"/>
            <a:ext cx="4866803" cy="1233766"/>
          </a:xfrm>
          <a:custGeom>
            <a:avLst/>
            <a:gdLst/>
            <a:ahLst/>
            <a:cxnLst>
              <a:cxn ang="0">
                <a:pos x="wd2" y="hd2"/>
              </a:cxn>
              <a:cxn ang="5400000">
                <a:pos x="wd2" y="hd2"/>
              </a:cxn>
              <a:cxn ang="10800000">
                <a:pos x="wd2" y="hd2"/>
              </a:cxn>
              <a:cxn ang="16200000">
                <a:pos x="wd2" y="hd2"/>
              </a:cxn>
            </a:cxnLst>
            <a:rect l="0" t="0" r="r" b="b"/>
            <a:pathLst>
              <a:path w="21600" h="21600" extrusionOk="0">
                <a:moveTo>
                  <a:pt x="181" y="0"/>
                </a:moveTo>
                <a:cubicBezTo>
                  <a:pt x="81" y="0"/>
                  <a:pt x="0" y="294"/>
                  <a:pt x="0" y="653"/>
                </a:cubicBezTo>
                <a:lnTo>
                  <a:pt x="0" y="20947"/>
                </a:lnTo>
                <a:cubicBezTo>
                  <a:pt x="0" y="21306"/>
                  <a:pt x="81" y="21600"/>
                  <a:pt x="181" y="21600"/>
                </a:cubicBezTo>
                <a:lnTo>
                  <a:pt x="21419" y="21600"/>
                </a:lnTo>
                <a:cubicBezTo>
                  <a:pt x="21519" y="21600"/>
                  <a:pt x="21600" y="21306"/>
                  <a:pt x="21600" y="20947"/>
                </a:cubicBezTo>
                <a:lnTo>
                  <a:pt x="21600" y="653"/>
                </a:lnTo>
                <a:cubicBezTo>
                  <a:pt x="21600" y="294"/>
                  <a:pt x="21519" y="0"/>
                  <a:pt x="21419" y="0"/>
                </a:cubicBezTo>
                <a:lnTo>
                  <a:pt x="181" y="0"/>
                </a:lnTo>
                <a:close/>
              </a:path>
            </a:pathLst>
          </a:custGeom>
          <a:ln w="12700">
            <a:miter lim="400000"/>
          </a:ln>
        </p:spPr>
      </p:pic>
      <p:pic>
        <p:nvPicPr>
          <p:cNvPr id="139" name="Afbeelding 4" descr="Afbeelding 4"/>
          <p:cNvPicPr>
            <a:picLocks noChangeAspect="1"/>
          </p:cNvPicPr>
          <p:nvPr/>
        </p:nvPicPr>
        <p:blipFill>
          <a:blip r:embed="rId3"/>
          <a:stretch>
            <a:fillRect/>
          </a:stretch>
        </p:blipFill>
        <p:spPr>
          <a:xfrm>
            <a:off x="2349910" y="1671627"/>
            <a:ext cx="9851922" cy="5018324"/>
          </a:xfrm>
          <a:prstGeom prst="rect">
            <a:avLst/>
          </a:prstGeom>
          <a:ln w="12700">
            <a:miter lim="400000"/>
          </a:ln>
        </p:spPr>
      </p:pic>
      <p:pic>
        <p:nvPicPr>
          <p:cNvPr id="140" name="Rotary portret 9.png" descr="Rotary portret 9.png"/>
          <p:cNvPicPr>
            <a:picLocks noChangeAspect="1"/>
          </p:cNvPicPr>
          <p:nvPr/>
        </p:nvPicPr>
        <p:blipFill>
          <a:blip r:embed="rId4">
            <a:alphaModFix amt="29932"/>
          </a:blip>
          <a:srcRect l="19907" b="1935"/>
          <a:stretch>
            <a:fillRect/>
          </a:stretch>
        </p:blipFill>
        <p:spPr>
          <a:xfrm>
            <a:off x="-43713" y="1537102"/>
            <a:ext cx="3551853" cy="530972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Kantoorthema">
      <a:majorFont>
        <a:latin typeface="Aptos"/>
        <a:ea typeface="Aptos"/>
        <a:cs typeface="Aptos"/>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Kantoorthema">
      <a:majorFont>
        <a:latin typeface="Aptos"/>
        <a:ea typeface="Aptos"/>
        <a:cs typeface="Aptos"/>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TotalTime>
  <Words>519</Words>
  <Application>Microsoft Macintosh PowerPoint</Application>
  <PresentationFormat>Breedbeeld</PresentationFormat>
  <Paragraphs>105</Paragraphs>
  <Slides>22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Aptos</vt:lpstr>
      <vt:lpstr>Aptos Display</vt:lpstr>
      <vt:lpstr>Arial</vt:lpstr>
      <vt:lpstr>Open Sans</vt:lpstr>
      <vt:lpstr>Kantoorthema</vt:lpstr>
      <vt:lpstr>Rotaryclub  Datum </vt:lpstr>
      <vt:lpstr>Groot Probleem</vt:lpstr>
      <vt:lpstr>Jongeren</vt:lpstr>
      <vt:lpstr> </vt:lpstr>
      <vt:lpstr>25-6-2024</vt:lpstr>
      <vt:lpstr>Indringende oproep</vt:lpstr>
      <vt:lpstr> Ondertekening Convenant  “Samen Sterker”</vt:lpstr>
      <vt:lpstr>Wat is de Rotary Mentale Gezondheid</vt:lpstr>
      <vt:lpstr>Partners</vt:lpstr>
      <vt:lpstr>Doelen</vt:lpstr>
      <vt:lpstr> Taboe doorbreken en  gesprek op gang brengen</vt:lpstr>
      <vt:lpstr>Enkele tips om te  luisteren</vt:lpstr>
      <vt:lpstr>Praktische tips</vt:lpstr>
      <vt:lpstr>Praktische tips</vt:lpstr>
      <vt:lpstr>http://www.rotarymentalegezondheid.nl  </vt:lpstr>
      <vt:lpstr>PowerPoint-presentatie</vt:lpstr>
      <vt:lpstr>Aanpak in de club</vt:lpstr>
      <vt:lpstr>Borgen in de club</vt:lpstr>
      <vt:lpstr>PR  materiaal</vt:lpstr>
      <vt:lpstr>Plannen Stichting Rotary  Mentale Gezondheid</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Annet Hoyng</cp:lastModifiedBy>
  <cp:revision>5</cp:revision>
  <dcterms:modified xsi:type="dcterms:W3CDTF">2025-11-11T11:17:17Z</dcterms:modified>
</cp:coreProperties>
</file>